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5" d="100"/>
          <a:sy n="65" d="100"/>
        </p:scale>
        <p:origin x="89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0435E-1E37-4DAC-B772-444445FB8B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5A3CE1-4113-4E41-9528-4961AB0D96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C90429-B26B-4E8E-996B-CB351205510C}"/>
              </a:ext>
            </a:extLst>
          </p:cNvPr>
          <p:cNvSpPr>
            <a:spLocks noGrp="1"/>
          </p:cNvSpPr>
          <p:nvPr>
            <p:ph type="dt" sz="half" idx="10"/>
          </p:nvPr>
        </p:nvSpPr>
        <p:spPr/>
        <p:txBody>
          <a:bodyPr/>
          <a:lstStyle/>
          <a:p>
            <a:fld id="{B4CC89F8-511C-4F43-A276-0947CFEAC9FB}" type="datetimeFigureOut">
              <a:rPr lang="en-US" smtClean="0"/>
              <a:t>10/13/2021</a:t>
            </a:fld>
            <a:endParaRPr lang="en-US"/>
          </a:p>
        </p:txBody>
      </p:sp>
      <p:sp>
        <p:nvSpPr>
          <p:cNvPr id="5" name="Footer Placeholder 4">
            <a:extLst>
              <a:ext uri="{FF2B5EF4-FFF2-40B4-BE49-F238E27FC236}">
                <a16:creationId xmlns:a16="http://schemas.microsoft.com/office/drawing/2014/main" id="{D9AB484C-B01C-46D6-A52E-34908C29C7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73F27F-6777-4C72-A94A-60CF03A82E34}"/>
              </a:ext>
            </a:extLst>
          </p:cNvPr>
          <p:cNvSpPr>
            <a:spLocks noGrp="1"/>
          </p:cNvSpPr>
          <p:nvPr>
            <p:ph type="sldNum" sz="quarter" idx="12"/>
          </p:nvPr>
        </p:nvSpPr>
        <p:spPr/>
        <p:txBody>
          <a:bodyPr/>
          <a:lstStyle/>
          <a:p>
            <a:fld id="{AE49AFFC-7260-4610-9DB4-822E2968BBF9}" type="slidenum">
              <a:rPr lang="en-US" smtClean="0"/>
              <a:t>‹#›</a:t>
            </a:fld>
            <a:endParaRPr lang="en-US"/>
          </a:p>
        </p:txBody>
      </p:sp>
    </p:spTree>
    <p:extLst>
      <p:ext uri="{BB962C8B-B14F-4D97-AF65-F5344CB8AC3E}">
        <p14:creationId xmlns:p14="http://schemas.microsoft.com/office/powerpoint/2010/main" val="2318250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2CBF5-4A03-44D4-80F1-E7B073A0EB9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A3AB9C-F931-457C-AC50-00A87942FE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6D8C1C-BA1E-4E3F-B0EC-FE30F16E5C56}"/>
              </a:ext>
            </a:extLst>
          </p:cNvPr>
          <p:cNvSpPr>
            <a:spLocks noGrp="1"/>
          </p:cNvSpPr>
          <p:nvPr>
            <p:ph type="dt" sz="half" idx="10"/>
          </p:nvPr>
        </p:nvSpPr>
        <p:spPr/>
        <p:txBody>
          <a:bodyPr/>
          <a:lstStyle/>
          <a:p>
            <a:fld id="{B4CC89F8-511C-4F43-A276-0947CFEAC9FB}" type="datetimeFigureOut">
              <a:rPr lang="en-US" smtClean="0"/>
              <a:t>10/13/2021</a:t>
            </a:fld>
            <a:endParaRPr lang="en-US"/>
          </a:p>
        </p:txBody>
      </p:sp>
      <p:sp>
        <p:nvSpPr>
          <p:cNvPr id="5" name="Footer Placeholder 4">
            <a:extLst>
              <a:ext uri="{FF2B5EF4-FFF2-40B4-BE49-F238E27FC236}">
                <a16:creationId xmlns:a16="http://schemas.microsoft.com/office/drawing/2014/main" id="{B7AA99D6-F16B-4B9E-87CD-00CFFD03B7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E838ED-52B6-4456-9A7F-9E7BDADE5B9B}"/>
              </a:ext>
            </a:extLst>
          </p:cNvPr>
          <p:cNvSpPr>
            <a:spLocks noGrp="1"/>
          </p:cNvSpPr>
          <p:nvPr>
            <p:ph type="sldNum" sz="quarter" idx="12"/>
          </p:nvPr>
        </p:nvSpPr>
        <p:spPr/>
        <p:txBody>
          <a:bodyPr/>
          <a:lstStyle/>
          <a:p>
            <a:fld id="{AE49AFFC-7260-4610-9DB4-822E2968BBF9}" type="slidenum">
              <a:rPr lang="en-US" smtClean="0"/>
              <a:t>‹#›</a:t>
            </a:fld>
            <a:endParaRPr lang="en-US"/>
          </a:p>
        </p:txBody>
      </p:sp>
    </p:spTree>
    <p:extLst>
      <p:ext uri="{BB962C8B-B14F-4D97-AF65-F5344CB8AC3E}">
        <p14:creationId xmlns:p14="http://schemas.microsoft.com/office/powerpoint/2010/main" val="2704957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421DD-3C5C-4121-B09E-D5AACF1F5D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73982B-59A2-4B01-99EF-10AC8CF51E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0853AA-C4C3-4D17-A851-ACA2EA2B98CA}"/>
              </a:ext>
            </a:extLst>
          </p:cNvPr>
          <p:cNvSpPr>
            <a:spLocks noGrp="1"/>
          </p:cNvSpPr>
          <p:nvPr>
            <p:ph type="dt" sz="half" idx="10"/>
          </p:nvPr>
        </p:nvSpPr>
        <p:spPr/>
        <p:txBody>
          <a:bodyPr/>
          <a:lstStyle/>
          <a:p>
            <a:fld id="{B4CC89F8-511C-4F43-A276-0947CFEAC9FB}" type="datetimeFigureOut">
              <a:rPr lang="en-US" smtClean="0"/>
              <a:t>10/13/2021</a:t>
            </a:fld>
            <a:endParaRPr lang="en-US"/>
          </a:p>
        </p:txBody>
      </p:sp>
      <p:sp>
        <p:nvSpPr>
          <p:cNvPr id="5" name="Footer Placeholder 4">
            <a:extLst>
              <a:ext uri="{FF2B5EF4-FFF2-40B4-BE49-F238E27FC236}">
                <a16:creationId xmlns:a16="http://schemas.microsoft.com/office/drawing/2014/main" id="{15114F35-681D-4AA5-B9FE-2E4A4BA3C9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211F7C-ECC0-4249-8248-E401D68BE96D}"/>
              </a:ext>
            </a:extLst>
          </p:cNvPr>
          <p:cNvSpPr>
            <a:spLocks noGrp="1"/>
          </p:cNvSpPr>
          <p:nvPr>
            <p:ph type="sldNum" sz="quarter" idx="12"/>
          </p:nvPr>
        </p:nvSpPr>
        <p:spPr/>
        <p:txBody>
          <a:bodyPr/>
          <a:lstStyle/>
          <a:p>
            <a:fld id="{AE49AFFC-7260-4610-9DB4-822E2968BBF9}" type="slidenum">
              <a:rPr lang="en-US" smtClean="0"/>
              <a:t>‹#›</a:t>
            </a:fld>
            <a:endParaRPr lang="en-US"/>
          </a:p>
        </p:txBody>
      </p:sp>
    </p:spTree>
    <p:extLst>
      <p:ext uri="{BB962C8B-B14F-4D97-AF65-F5344CB8AC3E}">
        <p14:creationId xmlns:p14="http://schemas.microsoft.com/office/powerpoint/2010/main" val="520242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5FDD8-FA63-4EA4-80FF-62ABAE62F9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FA6E4-18A9-4620-A3DD-F64285170E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BDD855-11F3-4377-9D0A-C097FB9DCB06}"/>
              </a:ext>
            </a:extLst>
          </p:cNvPr>
          <p:cNvSpPr>
            <a:spLocks noGrp="1"/>
          </p:cNvSpPr>
          <p:nvPr>
            <p:ph type="dt" sz="half" idx="10"/>
          </p:nvPr>
        </p:nvSpPr>
        <p:spPr/>
        <p:txBody>
          <a:bodyPr/>
          <a:lstStyle/>
          <a:p>
            <a:fld id="{B4CC89F8-511C-4F43-A276-0947CFEAC9FB}" type="datetimeFigureOut">
              <a:rPr lang="en-US" smtClean="0"/>
              <a:t>10/13/2021</a:t>
            </a:fld>
            <a:endParaRPr lang="en-US"/>
          </a:p>
        </p:txBody>
      </p:sp>
      <p:sp>
        <p:nvSpPr>
          <p:cNvPr id="5" name="Footer Placeholder 4">
            <a:extLst>
              <a:ext uri="{FF2B5EF4-FFF2-40B4-BE49-F238E27FC236}">
                <a16:creationId xmlns:a16="http://schemas.microsoft.com/office/drawing/2014/main" id="{72059CFB-F60A-44D4-A113-2AB60835D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B011EB-0B1C-4774-B845-B248CA4728F2}"/>
              </a:ext>
            </a:extLst>
          </p:cNvPr>
          <p:cNvSpPr>
            <a:spLocks noGrp="1"/>
          </p:cNvSpPr>
          <p:nvPr>
            <p:ph type="sldNum" sz="quarter" idx="12"/>
          </p:nvPr>
        </p:nvSpPr>
        <p:spPr/>
        <p:txBody>
          <a:bodyPr/>
          <a:lstStyle/>
          <a:p>
            <a:fld id="{AE49AFFC-7260-4610-9DB4-822E2968BBF9}" type="slidenum">
              <a:rPr lang="en-US" smtClean="0"/>
              <a:t>‹#›</a:t>
            </a:fld>
            <a:endParaRPr lang="en-US"/>
          </a:p>
        </p:txBody>
      </p:sp>
    </p:spTree>
    <p:extLst>
      <p:ext uri="{BB962C8B-B14F-4D97-AF65-F5344CB8AC3E}">
        <p14:creationId xmlns:p14="http://schemas.microsoft.com/office/powerpoint/2010/main" val="155487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48429-9B79-41D8-9BA0-864C41C1E1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007003-83C4-448E-B8EF-7947BE7295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667C84-2802-4FB0-9226-8D6FB2041DAC}"/>
              </a:ext>
            </a:extLst>
          </p:cNvPr>
          <p:cNvSpPr>
            <a:spLocks noGrp="1"/>
          </p:cNvSpPr>
          <p:nvPr>
            <p:ph type="dt" sz="half" idx="10"/>
          </p:nvPr>
        </p:nvSpPr>
        <p:spPr/>
        <p:txBody>
          <a:bodyPr/>
          <a:lstStyle/>
          <a:p>
            <a:fld id="{B4CC89F8-511C-4F43-A276-0947CFEAC9FB}" type="datetimeFigureOut">
              <a:rPr lang="en-US" smtClean="0"/>
              <a:t>10/13/2021</a:t>
            </a:fld>
            <a:endParaRPr lang="en-US"/>
          </a:p>
        </p:txBody>
      </p:sp>
      <p:sp>
        <p:nvSpPr>
          <p:cNvPr id="5" name="Footer Placeholder 4">
            <a:extLst>
              <a:ext uri="{FF2B5EF4-FFF2-40B4-BE49-F238E27FC236}">
                <a16:creationId xmlns:a16="http://schemas.microsoft.com/office/drawing/2014/main" id="{244F3C5B-5858-4AB6-B438-834043806F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5BB835-9EBB-4EC3-9033-62BBCF7B0820}"/>
              </a:ext>
            </a:extLst>
          </p:cNvPr>
          <p:cNvSpPr>
            <a:spLocks noGrp="1"/>
          </p:cNvSpPr>
          <p:nvPr>
            <p:ph type="sldNum" sz="quarter" idx="12"/>
          </p:nvPr>
        </p:nvSpPr>
        <p:spPr/>
        <p:txBody>
          <a:bodyPr/>
          <a:lstStyle/>
          <a:p>
            <a:fld id="{AE49AFFC-7260-4610-9DB4-822E2968BBF9}" type="slidenum">
              <a:rPr lang="en-US" smtClean="0"/>
              <a:t>‹#›</a:t>
            </a:fld>
            <a:endParaRPr lang="en-US"/>
          </a:p>
        </p:txBody>
      </p:sp>
    </p:spTree>
    <p:extLst>
      <p:ext uri="{BB962C8B-B14F-4D97-AF65-F5344CB8AC3E}">
        <p14:creationId xmlns:p14="http://schemas.microsoft.com/office/powerpoint/2010/main" val="51754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E8996-2499-4AB8-89CA-D899C3E630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8977D6-AE32-4D85-93C1-14576D52E7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3501FF-FADD-4DDF-9E0A-7DF9E76511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ACBDEF-49D3-4C8A-A5E7-AF40EAC62D80}"/>
              </a:ext>
            </a:extLst>
          </p:cNvPr>
          <p:cNvSpPr>
            <a:spLocks noGrp="1"/>
          </p:cNvSpPr>
          <p:nvPr>
            <p:ph type="dt" sz="half" idx="10"/>
          </p:nvPr>
        </p:nvSpPr>
        <p:spPr/>
        <p:txBody>
          <a:bodyPr/>
          <a:lstStyle/>
          <a:p>
            <a:fld id="{B4CC89F8-511C-4F43-A276-0947CFEAC9FB}" type="datetimeFigureOut">
              <a:rPr lang="en-US" smtClean="0"/>
              <a:t>10/13/2021</a:t>
            </a:fld>
            <a:endParaRPr lang="en-US"/>
          </a:p>
        </p:txBody>
      </p:sp>
      <p:sp>
        <p:nvSpPr>
          <p:cNvPr id="6" name="Footer Placeholder 5">
            <a:extLst>
              <a:ext uri="{FF2B5EF4-FFF2-40B4-BE49-F238E27FC236}">
                <a16:creationId xmlns:a16="http://schemas.microsoft.com/office/drawing/2014/main" id="{3872472B-E6E9-41D4-9B25-CEB497DFDF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2019E8-BE88-4DD2-A9C6-BD4F97F57F0E}"/>
              </a:ext>
            </a:extLst>
          </p:cNvPr>
          <p:cNvSpPr>
            <a:spLocks noGrp="1"/>
          </p:cNvSpPr>
          <p:nvPr>
            <p:ph type="sldNum" sz="quarter" idx="12"/>
          </p:nvPr>
        </p:nvSpPr>
        <p:spPr/>
        <p:txBody>
          <a:bodyPr/>
          <a:lstStyle/>
          <a:p>
            <a:fld id="{AE49AFFC-7260-4610-9DB4-822E2968BBF9}" type="slidenum">
              <a:rPr lang="en-US" smtClean="0"/>
              <a:t>‹#›</a:t>
            </a:fld>
            <a:endParaRPr lang="en-US"/>
          </a:p>
        </p:txBody>
      </p:sp>
    </p:spTree>
    <p:extLst>
      <p:ext uri="{BB962C8B-B14F-4D97-AF65-F5344CB8AC3E}">
        <p14:creationId xmlns:p14="http://schemas.microsoft.com/office/powerpoint/2010/main" val="630170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330A-A4E3-44B2-BB6D-C09815D5BB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9DCFA-3AA1-4531-8EF0-1712830117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35319E-6BD4-4DF1-AE99-42138066BA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ED8C9D-EF9C-47C9-B98C-7BE8CBB272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F714A7-333A-4662-B69C-06D049D85D8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3F603C-162F-4262-B96C-CE869837F75D}"/>
              </a:ext>
            </a:extLst>
          </p:cNvPr>
          <p:cNvSpPr>
            <a:spLocks noGrp="1"/>
          </p:cNvSpPr>
          <p:nvPr>
            <p:ph type="dt" sz="half" idx="10"/>
          </p:nvPr>
        </p:nvSpPr>
        <p:spPr/>
        <p:txBody>
          <a:bodyPr/>
          <a:lstStyle/>
          <a:p>
            <a:fld id="{B4CC89F8-511C-4F43-A276-0947CFEAC9FB}" type="datetimeFigureOut">
              <a:rPr lang="en-US" smtClean="0"/>
              <a:t>10/13/2021</a:t>
            </a:fld>
            <a:endParaRPr lang="en-US"/>
          </a:p>
        </p:txBody>
      </p:sp>
      <p:sp>
        <p:nvSpPr>
          <p:cNvPr id="8" name="Footer Placeholder 7">
            <a:extLst>
              <a:ext uri="{FF2B5EF4-FFF2-40B4-BE49-F238E27FC236}">
                <a16:creationId xmlns:a16="http://schemas.microsoft.com/office/drawing/2014/main" id="{DE550169-62A7-47E5-A2DF-851C0348A7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2A14C2-2F72-4185-B662-1BACD0BF87F2}"/>
              </a:ext>
            </a:extLst>
          </p:cNvPr>
          <p:cNvSpPr>
            <a:spLocks noGrp="1"/>
          </p:cNvSpPr>
          <p:nvPr>
            <p:ph type="sldNum" sz="quarter" idx="12"/>
          </p:nvPr>
        </p:nvSpPr>
        <p:spPr/>
        <p:txBody>
          <a:bodyPr/>
          <a:lstStyle/>
          <a:p>
            <a:fld id="{AE49AFFC-7260-4610-9DB4-822E2968BBF9}" type="slidenum">
              <a:rPr lang="en-US" smtClean="0"/>
              <a:t>‹#›</a:t>
            </a:fld>
            <a:endParaRPr lang="en-US"/>
          </a:p>
        </p:txBody>
      </p:sp>
    </p:spTree>
    <p:extLst>
      <p:ext uri="{BB962C8B-B14F-4D97-AF65-F5344CB8AC3E}">
        <p14:creationId xmlns:p14="http://schemas.microsoft.com/office/powerpoint/2010/main" val="1852076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2B6D4-F609-40DE-AD68-C3162D1CD8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5442FA-CC51-44C8-A966-35C497775FA1}"/>
              </a:ext>
            </a:extLst>
          </p:cNvPr>
          <p:cNvSpPr>
            <a:spLocks noGrp="1"/>
          </p:cNvSpPr>
          <p:nvPr>
            <p:ph type="dt" sz="half" idx="10"/>
          </p:nvPr>
        </p:nvSpPr>
        <p:spPr/>
        <p:txBody>
          <a:bodyPr/>
          <a:lstStyle/>
          <a:p>
            <a:fld id="{B4CC89F8-511C-4F43-A276-0947CFEAC9FB}" type="datetimeFigureOut">
              <a:rPr lang="en-US" smtClean="0"/>
              <a:t>10/13/2021</a:t>
            </a:fld>
            <a:endParaRPr lang="en-US"/>
          </a:p>
        </p:txBody>
      </p:sp>
      <p:sp>
        <p:nvSpPr>
          <p:cNvPr id="4" name="Footer Placeholder 3">
            <a:extLst>
              <a:ext uri="{FF2B5EF4-FFF2-40B4-BE49-F238E27FC236}">
                <a16:creationId xmlns:a16="http://schemas.microsoft.com/office/drawing/2014/main" id="{EA3ED51F-7493-4DAC-B573-2E464FC464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2CB35F-265C-453E-8142-B6B63CBE4B0B}"/>
              </a:ext>
            </a:extLst>
          </p:cNvPr>
          <p:cNvSpPr>
            <a:spLocks noGrp="1"/>
          </p:cNvSpPr>
          <p:nvPr>
            <p:ph type="sldNum" sz="quarter" idx="12"/>
          </p:nvPr>
        </p:nvSpPr>
        <p:spPr/>
        <p:txBody>
          <a:bodyPr/>
          <a:lstStyle/>
          <a:p>
            <a:fld id="{AE49AFFC-7260-4610-9DB4-822E2968BBF9}" type="slidenum">
              <a:rPr lang="en-US" smtClean="0"/>
              <a:t>‹#›</a:t>
            </a:fld>
            <a:endParaRPr lang="en-US"/>
          </a:p>
        </p:txBody>
      </p:sp>
    </p:spTree>
    <p:extLst>
      <p:ext uri="{BB962C8B-B14F-4D97-AF65-F5344CB8AC3E}">
        <p14:creationId xmlns:p14="http://schemas.microsoft.com/office/powerpoint/2010/main" val="3081207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0BD6FE-D1A6-47D2-A878-3090EFB5EDB1}"/>
              </a:ext>
            </a:extLst>
          </p:cNvPr>
          <p:cNvSpPr>
            <a:spLocks noGrp="1"/>
          </p:cNvSpPr>
          <p:nvPr>
            <p:ph type="dt" sz="half" idx="10"/>
          </p:nvPr>
        </p:nvSpPr>
        <p:spPr/>
        <p:txBody>
          <a:bodyPr/>
          <a:lstStyle/>
          <a:p>
            <a:fld id="{B4CC89F8-511C-4F43-A276-0947CFEAC9FB}" type="datetimeFigureOut">
              <a:rPr lang="en-US" smtClean="0"/>
              <a:t>10/13/2021</a:t>
            </a:fld>
            <a:endParaRPr lang="en-US"/>
          </a:p>
        </p:txBody>
      </p:sp>
      <p:sp>
        <p:nvSpPr>
          <p:cNvPr id="3" name="Footer Placeholder 2">
            <a:extLst>
              <a:ext uri="{FF2B5EF4-FFF2-40B4-BE49-F238E27FC236}">
                <a16:creationId xmlns:a16="http://schemas.microsoft.com/office/drawing/2014/main" id="{2AAB58C1-8F2B-4852-B3AF-A779EB0E350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2C1390-0FF4-4D13-87F6-9A4EE64FCC98}"/>
              </a:ext>
            </a:extLst>
          </p:cNvPr>
          <p:cNvSpPr>
            <a:spLocks noGrp="1"/>
          </p:cNvSpPr>
          <p:nvPr>
            <p:ph type="sldNum" sz="quarter" idx="12"/>
          </p:nvPr>
        </p:nvSpPr>
        <p:spPr/>
        <p:txBody>
          <a:bodyPr/>
          <a:lstStyle/>
          <a:p>
            <a:fld id="{AE49AFFC-7260-4610-9DB4-822E2968BBF9}" type="slidenum">
              <a:rPr lang="en-US" smtClean="0"/>
              <a:t>‹#›</a:t>
            </a:fld>
            <a:endParaRPr lang="en-US"/>
          </a:p>
        </p:txBody>
      </p:sp>
    </p:spTree>
    <p:extLst>
      <p:ext uri="{BB962C8B-B14F-4D97-AF65-F5344CB8AC3E}">
        <p14:creationId xmlns:p14="http://schemas.microsoft.com/office/powerpoint/2010/main" val="3229734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74085-0A36-48C0-AB9D-6808FAEC93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CFF0617-F264-4771-B0CB-3E8C6D22F3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0E1AF6-0862-47E5-A060-50C4826315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713B7B-65FF-4F87-AD4F-7A1267A8E470}"/>
              </a:ext>
            </a:extLst>
          </p:cNvPr>
          <p:cNvSpPr>
            <a:spLocks noGrp="1"/>
          </p:cNvSpPr>
          <p:nvPr>
            <p:ph type="dt" sz="half" idx="10"/>
          </p:nvPr>
        </p:nvSpPr>
        <p:spPr/>
        <p:txBody>
          <a:bodyPr/>
          <a:lstStyle/>
          <a:p>
            <a:fld id="{B4CC89F8-511C-4F43-A276-0947CFEAC9FB}" type="datetimeFigureOut">
              <a:rPr lang="en-US" smtClean="0"/>
              <a:t>10/13/2021</a:t>
            </a:fld>
            <a:endParaRPr lang="en-US"/>
          </a:p>
        </p:txBody>
      </p:sp>
      <p:sp>
        <p:nvSpPr>
          <p:cNvPr id="6" name="Footer Placeholder 5">
            <a:extLst>
              <a:ext uri="{FF2B5EF4-FFF2-40B4-BE49-F238E27FC236}">
                <a16:creationId xmlns:a16="http://schemas.microsoft.com/office/drawing/2014/main" id="{0ACA8759-65D5-4F2B-9E8F-11833C87D0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17C3C-11BC-4F1C-BF46-86DEF9881185}"/>
              </a:ext>
            </a:extLst>
          </p:cNvPr>
          <p:cNvSpPr>
            <a:spLocks noGrp="1"/>
          </p:cNvSpPr>
          <p:nvPr>
            <p:ph type="sldNum" sz="quarter" idx="12"/>
          </p:nvPr>
        </p:nvSpPr>
        <p:spPr/>
        <p:txBody>
          <a:bodyPr/>
          <a:lstStyle/>
          <a:p>
            <a:fld id="{AE49AFFC-7260-4610-9DB4-822E2968BBF9}" type="slidenum">
              <a:rPr lang="en-US" smtClean="0"/>
              <a:t>‹#›</a:t>
            </a:fld>
            <a:endParaRPr lang="en-US"/>
          </a:p>
        </p:txBody>
      </p:sp>
    </p:spTree>
    <p:extLst>
      <p:ext uri="{BB962C8B-B14F-4D97-AF65-F5344CB8AC3E}">
        <p14:creationId xmlns:p14="http://schemas.microsoft.com/office/powerpoint/2010/main" val="2535701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30570-D133-4D20-B992-FE14BA479F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6D65E8-B6C4-4AA2-ACF0-30EBDEA43C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A6B38D-0403-473B-9B7D-36BB5CCC0B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0E149E-9365-4BB0-8C6B-02667D79D6C5}"/>
              </a:ext>
            </a:extLst>
          </p:cNvPr>
          <p:cNvSpPr>
            <a:spLocks noGrp="1"/>
          </p:cNvSpPr>
          <p:nvPr>
            <p:ph type="dt" sz="half" idx="10"/>
          </p:nvPr>
        </p:nvSpPr>
        <p:spPr/>
        <p:txBody>
          <a:bodyPr/>
          <a:lstStyle/>
          <a:p>
            <a:fld id="{B4CC89F8-511C-4F43-A276-0947CFEAC9FB}" type="datetimeFigureOut">
              <a:rPr lang="en-US" smtClean="0"/>
              <a:t>10/13/2021</a:t>
            </a:fld>
            <a:endParaRPr lang="en-US"/>
          </a:p>
        </p:txBody>
      </p:sp>
      <p:sp>
        <p:nvSpPr>
          <p:cNvPr id="6" name="Footer Placeholder 5">
            <a:extLst>
              <a:ext uri="{FF2B5EF4-FFF2-40B4-BE49-F238E27FC236}">
                <a16:creationId xmlns:a16="http://schemas.microsoft.com/office/drawing/2014/main" id="{CA34C2E6-79D5-441D-8081-B615C7B18D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25ECDD-A9D1-446F-AAC8-7BFEAADD9D03}"/>
              </a:ext>
            </a:extLst>
          </p:cNvPr>
          <p:cNvSpPr>
            <a:spLocks noGrp="1"/>
          </p:cNvSpPr>
          <p:nvPr>
            <p:ph type="sldNum" sz="quarter" idx="12"/>
          </p:nvPr>
        </p:nvSpPr>
        <p:spPr/>
        <p:txBody>
          <a:bodyPr/>
          <a:lstStyle/>
          <a:p>
            <a:fld id="{AE49AFFC-7260-4610-9DB4-822E2968BBF9}" type="slidenum">
              <a:rPr lang="en-US" smtClean="0"/>
              <a:t>‹#›</a:t>
            </a:fld>
            <a:endParaRPr lang="en-US"/>
          </a:p>
        </p:txBody>
      </p:sp>
    </p:spTree>
    <p:extLst>
      <p:ext uri="{BB962C8B-B14F-4D97-AF65-F5344CB8AC3E}">
        <p14:creationId xmlns:p14="http://schemas.microsoft.com/office/powerpoint/2010/main" val="3808030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504524-36F9-4730-9479-914D9A2AFD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E8E822-76EF-44E4-ACFD-5E8A0E84C9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D78C0F-05FE-4F45-8936-0CBD4334D4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C89F8-511C-4F43-A276-0947CFEAC9FB}" type="datetimeFigureOut">
              <a:rPr lang="en-US" smtClean="0"/>
              <a:t>10/13/2021</a:t>
            </a:fld>
            <a:endParaRPr lang="en-US"/>
          </a:p>
        </p:txBody>
      </p:sp>
      <p:sp>
        <p:nvSpPr>
          <p:cNvPr id="5" name="Footer Placeholder 4">
            <a:extLst>
              <a:ext uri="{FF2B5EF4-FFF2-40B4-BE49-F238E27FC236}">
                <a16:creationId xmlns:a16="http://schemas.microsoft.com/office/drawing/2014/main" id="{7C187F2F-D223-45DD-BAA8-A5DA70C32D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11D917-7FDF-48A1-8544-3150E7F950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9AFFC-7260-4610-9DB4-822E2968BBF9}" type="slidenum">
              <a:rPr lang="en-US" smtClean="0"/>
              <a:t>‹#›</a:t>
            </a:fld>
            <a:endParaRPr lang="en-US"/>
          </a:p>
        </p:txBody>
      </p:sp>
    </p:spTree>
    <p:extLst>
      <p:ext uri="{BB962C8B-B14F-4D97-AF65-F5344CB8AC3E}">
        <p14:creationId xmlns:p14="http://schemas.microsoft.com/office/powerpoint/2010/main" val="808214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2.xml"/><Relationship Id="rId5" Type="http://schemas.openxmlformats.org/officeDocument/2006/relationships/image" Target="../media/image5.tmp"/><Relationship Id="rId4" Type="http://schemas.openxmlformats.org/officeDocument/2006/relationships/image" Target="../media/image4.tm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FB005-F1A1-4346-8BED-514A629EE92D}"/>
              </a:ext>
            </a:extLst>
          </p:cNvPr>
          <p:cNvSpPr>
            <a:spLocks noGrp="1"/>
          </p:cNvSpPr>
          <p:nvPr>
            <p:ph type="ctrTitle"/>
          </p:nvPr>
        </p:nvSpPr>
        <p:spPr/>
        <p:txBody>
          <a:bodyPr/>
          <a:lstStyle/>
          <a:p>
            <a:r>
              <a:rPr lang="en-US" dirty="0"/>
              <a:t>Expended Table</a:t>
            </a:r>
          </a:p>
        </p:txBody>
      </p:sp>
      <p:sp>
        <p:nvSpPr>
          <p:cNvPr id="3" name="Subtitle 2">
            <a:extLst>
              <a:ext uri="{FF2B5EF4-FFF2-40B4-BE49-F238E27FC236}">
                <a16:creationId xmlns:a16="http://schemas.microsoft.com/office/drawing/2014/main" id="{AC072805-F488-4848-895E-BAFC5A268D8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90502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52495-A0AE-4089-AD6D-7737E6916864}"/>
              </a:ext>
            </a:extLst>
          </p:cNvPr>
          <p:cNvSpPr>
            <a:spLocks noGrp="1"/>
          </p:cNvSpPr>
          <p:nvPr>
            <p:ph type="title"/>
          </p:nvPr>
        </p:nvSpPr>
        <p:spPr/>
        <p:txBody>
          <a:bodyPr/>
          <a:lstStyle/>
          <a:p>
            <a:r>
              <a:rPr lang="en-US" dirty="0"/>
              <a:t>RELATED, RELATEDTABLE and table expansion</a:t>
            </a:r>
          </a:p>
        </p:txBody>
      </p:sp>
      <p:sp>
        <p:nvSpPr>
          <p:cNvPr id="3" name="Content Placeholder 2">
            <a:extLst>
              <a:ext uri="{FF2B5EF4-FFF2-40B4-BE49-F238E27FC236}">
                <a16:creationId xmlns:a16="http://schemas.microsoft.com/office/drawing/2014/main" id="{FCF84C42-0746-4F4D-91B7-6354F8CC9F24}"/>
              </a:ext>
            </a:extLst>
          </p:cNvPr>
          <p:cNvSpPr>
            <a:spLocks noGrp="1"/>
          </p:cNvSpPr>
          <p:nvPr>
            <p:ph idx="1"/>
          </p:nvPr>
        </p:nvSpPr>
        <p:spPr>
          <a:xfrm>
            <a:off x="838200" y="1825625"/>
            <a:ext cx="10515600" cy="3247820"/>
          </a:xfrm>
        </p:spPr>
        <p:txBody>
          <a:bodyPr>
            <a:normAutofit lnSpcReduction="10000"/>
          </a:bodyPr>
          <a:lstStyle/>
          <a:p>
            <a:r>
              <a:rPr lang="en-US" dirty="0"/>
              <a:t>There are direct relationships between Sales, and Product, Date, and Customer. </a:t>
            </a:r>
          </a:p>
          <a:p>
            <a:r>
              <a:rPr lang="en-US" dirty="0"/>
              <a:t>In more appropriate DAX language, we would say that the expanded version of Sales includes all columns of Product, Date and Customer. Thus, Product[Product] belongs to the expanded version of Sales. </a:t>
            </a:r>
          </a:p>
          <a:p>
            <a:r>
              <a:rPr lang="en-US" dirty="0"/>
              <a:t>The expanded version of Sales includes the entire model. Therefore, you could author two columns in Sales using the RELATED function, like this:</a:t>
            </a:r>
          </a:p>
        </p:txBody>
      </p:sp>
      <p:pic>
        <p:nvPicPr>
          <p:cNvPr id="5" name="Picture 4">
            <a:extLst>
              <a:ext uri="{FF2B5EF4-FFF2-40B4-BE49-F238E27FC236}">
                <a16:creationId xmlns:a16="http://schemas.microsoft.com/office/drawing/2014/main" id="{28A75E83-7FD0-49EE-9FBF-BBB7F28592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7146" y="5073445"/>
            <a:ext cx="9796654" cy="84686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306238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0E42D-01EB-478F-913A-8840A43DA007}"/>
              </a:ext>
            </a:extLst>
          </p:cNvPr>
          <p:cNvSpPr>
            <a:spLocks noGrp="1"/>
          </p:cNvSpPr>
          <p:nvPr>
            <p:ph type="title"/>
          </p:nvPr>
        </p:nvSpPr>
        <p:spPr/>
        <p:txBody>
          <a:bodyPr/>
          <a:lstStyle/>
          <a:p>
            <a:r>
              <a:rPr lang="en-US" dirty="0"/>
              <a:t>RELATED, RELATEDTABLE and table expansion</a:t>
            </a:r>
          </a:p>
        </p:txBody>
      </p:sp>
      <p:sp>
        <p:nvSpPr>
          <p:cNvPr id="3" name="Content Placeholder 2">
            <a:extLst>
              <a:ext uri="{FF2B5EF4-FFF2-40B4-BE49-F238E27FC236}">
                <a16:creationId xmlns:a16="http://schemas.microsoft.com/office/drawing/2014/main" id="{D52E9114-A2AD-4514-B036-A908AEC99473}"/>
              </a:ext>
            </a:extLst>
          </p:cNvPr>
          <p:cNvSpPr>
            <a:spLocks noGrp="1"/>
          </p:cNvSpPr>
          <p:nvPr>
            <p:ph idx="1"/>
          </p:nvPr>
        </p:nvSpPr>
        <p:spPr/>
        <p:txBody>
          <a:bodyPr/>
          <a:lstStyle/>
          <a:p>
            <a:r>
              <a:rPr lang="en-US" dirty="0"/>
              <a:t>The Result:</a:t>
            </a:r>
          </a:p>
        </p:txBody>
      </p:sp>
      <p:pic>
        <p:nvPicPr>
          <p:cNvPr id="4098" name="Picture 2">
            <a:extLst>
              <a:ext uri="{FF2B5EF4-FFF2-40B4-BE49-F238E27FC236}">
                <a16:creationId xmlns:a16="http://schemas.microsoft.com/office/drawing/2014/main" id="{DEDCBFEA-6FD0-4EBE-AB83-D665A1EF89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9760" y="2446902"/>
            <a:ext cx="10753243" cy="280352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4CE513E-577E-4C7D-A4D7-F2E7C9A96010}"/>
              </a:ext>
            </a:extLst>
          </p:cNvPr>
          <p:cNvSpPr txBox="1"/>
          <p:nvPr/>
        </p:nvSpPr>
        <p:spPr>
          <a:xfrm>
            <a:off x="1039760" y="5548537"/>
            <a:ext cx="10515600" cy="707886"/>
          </a:xfrm>
          <a:prstGeom prst="rect">
            <a:avLst/>
          </a:prstGeom>
          <a:noFill/>
        </p:spPr>
        <p:txBody>
          <a:bodyPr wrap="square">
            <a:spAutoFit/>
          </a:bodyPr>
          <a:lstStyle/>
          <a:p>
            <a:r>
              <a:rPr lang="en-US" sz="2000" b="0" i="0" dirty="0">
                <a:solidFill>
                  <a:srgbClr val="333333"/>
                </a:solidFill>
                <a:effectLst/>
                <a:latin typeface="proxima-nova"/>
              </a:rPr>
              <a:t>Not all the products are top sellers, which is why there is a blank value for sales of Apple products in the </a:t>
            </a:r>
            <a:r>
              <a:rPr lang="en-US" sz="2000" b="0" i="0" dirty="0" err="1">
                <a:solidFill>
                  <a:srgbClr val="333333"/>
                </a:solidFill>
                <a:effectLst/>
                <a:latin typeface="proxima-nova"/>
              </a:rPr>
              <a:t>TopSellerProduct</a:t>
            </a:r>
            <a:r>
              <a:rPr lang="en-US" sz="2000" b="0" i="0" dirty="0">
                <a:solidFill>
                  <a:srgbClr val="333333"/>
                </a:solidFill>
                <a:effectLst/>
                <a:latin typeface="proxima-nova"/>
              </a:rPr>
              <a:t> column.</a:t>
            </a:r>
            <a:endParaRPr lang="en-US" sz="2000" dirty="0"/>
          </a:p>
        </p:txBody>
      </p:sp>
    </p:spTree>
    <p:extLst>
      <p:ext uri="{BB962C8B-B14F-4D97-AF65-F5344CB8AC3E}">
        <p14:creationId xmlns:p14="http://schemas.microsoft.com/office/powerpoint/2010/main" val="2563365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CC409-337E-444B-B4D1-1E81FE0F3336}"/>
              </a:ext>
            </a:extLst>
          </p:cNvPr>
          <p:cNvSpPr>
            <a:spLocks noGrp="1"/>
          </p:cNvSpPr>
          <p:nvPr>
            <p:ph type="title"/>
          </p:nvPr>
        </p:nvSpPr>
        <p:spPr/>
        <p:txBody>
          <a:bodyPr/>
          <a:lstStyle/>
          <a:p>
            <a:r>
              <a:rPr lang="en-US" dirty="0"/>
              <a:t>RELATED, RELATEDTABLE and table expansion</a:t>
            </a:r>
          </a:p>
        </p:txBody>
      </p:sp>
      <p:sp>
        <p:nvSpPr>
          <p:cNvPr id="3" name="Content Placeholder 2">
            <a:extLst>
              <a:ext uri="{FF2B5EF4-FFF2-40B4-BE49-F238E27FC236}">
                <a16:creationId xmlns:a16="http://schemas.microsoft.com/office/drawing/2014/main" id="{CD8E3D40-7710-4239-BC5F-1ABA52C9CF3E}"/>
              </a:ext>
            </a:extLst>
          </p:cNvPr>
          <p:cNvSpPr>
            <a:spLocks noGrp="1"/>
          </p:cNvSpPr>
          <p:nvPr>
            <p:ph idx="1"/>
          </p:nvPr>
        </p:nvSpPr>
        <p:spPr>
          <a:xfrm>
            <a:off x="838199" y="1430594"/>
            <a:ext cx="11093245" cy="3864077"/>
          </a:xfrm>
        </p:spPr>
        <p:txBody>
          <a:bodyPr>
            <a:normAutofit fontScale="92500" lnSpcReduction="20000"/>
          </a:bodyPr>
          <a:lstStyle/>
          <a:p>
            <a:r>
              <a:rPr lang="en-US" dirty="0"/>
              <a:t>If you are coming from an SQL background, or if you are used to relational databases, you probably think that RELATED follows relationships. Thus, to compute the Month column, you would think that the engine followed a relationship between Sales and Date and obtained the value of the month by performing a lookup on the Date table.</a:t>
            </a:r>
          </a:p>
          <a:p>
            <a:r>
              <a:rPr lang="en-US" dirty="0"/>
              <a:t>DAX is different. Date[Month] belongs to the expanded version of Sales, There is a value for RELATED(Date[Month]) because Sales was expanded to include Date using a relationship.</a:t>
            </a:r>
          </a:p>
          <a:p>
            <a:r>
              <a:rPr lang="en-US" dirty="0"/>
              <a:t>RELATED requires a row context to be active. If you remove the row context of the calculated column, then RELATED no longer works. For example, the following calculated column raises an error because CALCULATE removes the row context performing a context transition:</a:t>
            </a:r>
          </a:p>
        </p:txBody>
      </p:sp>
      <p:pic>
        <p:nvPicPr>
          <p:cNvPr id="5" name="Picture 4">
            <a:extLst>
              <a:ext uri="{FF2B5EF4-FFF2-40B4-BE49-F238E27FC236}">
                <a16:creationId xmlns:a16="http://schemas.microsoft.com/office/drawing/2014/main" id="{27869541-0A6E-4340-A6E8-2DFCD2BBFA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184" y="5294671"/>
            <a:ext cx="10321616" cy="604858"/>
          </a:xfrm>
          <a:prstGeom prst="rect">
            <a:avLst/>
          </a:prstGeom>
        </p:spPr>
      </p:pic>
    </p:spTree>
    <p:extLst>
      <p:ext uri="{BB962C8B-B14F-4D97-AF65-F5344CB8AC3E}">
        <p14:creationId xmlns:p14="http://schemas.microsoft.com/office/powerpoint/2010/main" val="2267545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2E6A-E145-44D5-9E19-CFD31DAA2B03}"/>
              </a:ext>
            </a:extLst>
          </p:cNvPr>
          <p:cNvSpPr>
            <a:spLocks noGrp="1"/>
          </p:cNvSpPr>
          <p:nvPr>
            <p:ph type="title"/>
          </p:nvPr>
        </p:nvSpPr>
        <p:spPr/>
        <p:txBody>
          <a:bodyPr/>
          <a:lstStyle/>
          <a:p>
            <a:r>
              <a:rPr lang="en-US" dirty="0"/>
              <a:t>Table expansion and variables</a:t>
            </a:r>
          </a:p>
        </p:txBody>
      </p:sp>
      <p:sp>
        <p:nvSpPr>
          <p:cNvPr id="3" name="Content Placeholder 2">
            <a:extLst>
              <a:ext uri="{FF2B5EF4-FFF2-40B4-BE49-F238E27FC236}">
                <a16:creationId xmlns:a16="http://schemas.microsoft.com/office/drawing/2014/main" id="{57B9A53C-2D29-4F6A-B825-D3B49B8C5F8D}"/>
              </a:ext>
            </a:extLst>
          </p:cNvPr>
          <p:cNvSpPr>
            <a:spLocks noGrp="1"/>
          </p:cNvSpPr>
          <p:nvPr>
            <p:ph idx="1"/>
          </p:nvPr>
        </p:nvSpPr>
        <p:spPr>
          <a:xfrm>
            <a:off x="838200" y="1371600"/>
            <a:ext cx="10515600" cy="5121275"/>
          </a:xfrm>
        </p:spPr>
        <p:txBody>
          <a:bodyPr/>
          <a:lstStyle/>
          <a:p>
            <a:r>
              <a:rPr lang="en-US" dirty="0"/>
              <a:t>One important rule about table expansion is that it happens when you define a table. Look, for example, at the following query:</a:t>
            </a:r>
          </a:p>
          <a:p>
            <a:endParaRPr lang="en-US" dirty="0"/>
          </a:p>
          <a:p>
            <a:endParaRPr lang="en-US" dirty="0"/>
          </a:p>
          <a:p>
            <a:endParaRPr lang="en-US" dirty="0"/>
          </a:p>
          <a:p>
            <a:endParaRPr lang="en-US" dirty="0"/>
          </a:p>
          <a:p>
            <a:r>
              <a:rPr lang="en-US" dirty="0"/>
              <a:t>The two variables store the Sales table using two different relationships. </a:t>
            </a:r>
            <a:r>
              <a:rPr lang="en-US" dirty="0" err="1"/>
              <a:t>SalesA</a:t>
            </a:r>
            <a:r>
              <a:rPr lang="en-US" dirty="0"/>
              <a:t> uses the default relationship, whereas </a:t>
            </a:r>
            <a:r>
              <a:rPr lang="en-US" dirty="0" err="1"/>
              <a:t>SalesB</a:t>
            </a:r>
            <a:r>
              <a:rPr lang="en-US" dirty="0"/>
              <a:t> uses the relationship with Sales[</a:t>
            </a:r>
            <a:r>
              <a:rPr lang="en-US" dirty="0" err="1"/>
              <a:t>DueDate</a:t>
            </a:r>
            <a:r>
              <a:rPr lang="en-US" dirty="0"/>
              <a:t>] instead of Sales[Date].</a:t>
            </a:r>
          </a:p>
          <a:p>
            <a:r>
              <a:rPr lang="en-US" dirty="0"/>
              <a:t> The last ADDCOLUMNS iterates </a:t>
            </a:r>
            <a:r>
              <a:rPr lang="en-US" dirty="0" err="1"/>
              <a:t>SalesB</a:t>
            </a:r>
            <a:r>
              <a:rPr lang="en-US" dirty="0"/>
              <a:t> and returns the RELATED Date[Month]. </a:t>
            </a:r>
          </a:p>
          <a:p>
            <a:endParaRPr lang="en-US" dirty="0"/>
          </a:p>
        </p:txBody>
      </p:sp>
      <p:pic>
        <p:nvPicPr>
          <p:cNvPr id="5" name="Picture 4">
            <a:extLst>
              <a:ext uri="{FF2B5EF4-FFF2-40B4-BE49-F238E27FC236}">
                <a16:creationId xmlns:a16="http://schemas.microsoft.com/office/drawing/2014/main" id="{E02CBEBD-A0EE-4941-83B0-F822B57C08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8712" y="2256504"/>
            <a:ext cx="8604884" cy="2050026"/>
          </a:xfrm>
          <a:prstGeom prst="rect">
            <a:avLst/>
          </a:prstGeom>
        </p:spPr>
      </p:pic>
    </p:spTree>
    <p:extLst>
      <p:ext uri="{BB962C8B-B14F-4D97-AF65-F5344CB8AC3E}">
        <p14:creationId xmlns:p14="http://schemas.microsoft.com/office/powerpoint/2010/main" val="4235363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87FD5-254E-40C8-8CB4-EA26A0AF8DD1}"/>
              </a:ext>
            </a:extLst>
          </p:cNvPr>
          <p:cNvSpPr>
            <a:spLocks noGrp="1"/>
          </p:cNvSpPr>
          <p:nvPr>
            <p:ph type="title"/>
          </p:nvPr>
        </p:nvSpPr>
        <p:spPr/>
        <p:txBody>
          <a:bodyPr/>
          <a:lstStyle/>
          <a:p>
            <a:r>
              <a:rPr lang="en-US" dirty="0"/>
              <a:t>Table expansion and variables</a:t>
            </a:r>
          </a:p>
        </p:txBody>
      </p:sp>
      <p:sp>
        <p:nvSpPr>
          <p:cNvPr id="3" name="Content Placeholder 2">
            <a:extLst>
              <a:ext uri="{FF2B5EF4-FFF2-40B4-BE49-F238E27FC236}">
                <a16:creationId xmlns:a16="http://schemas.microsoft.com/office/drawing/2014/main" id="{6D388CC4-FAE9-4268-8680-C85A8E3FD221}"/>
              </a:ext>
            </a:extLst>
          </p:cNvPr>
          <p:cNvSpPr>
            <a:spLocks noGrp="1"/>
          </p:cNvSpPr>
          <p:nvPr>
            <p:ph idx="1"/>
          </p:nvPr>
        </p:nvSpPr>
        <p:spPr/>
        <p:txBody>
          <a:bodyPr>
            <a:normAutofit lnSpcReduction="10000"/>
          </a:bodyPr>
          <a:lstStyle/>
          <a:p>
            <a:r>
              <a:rPr lang="en-US" dirty="0"/>
              <a:t>If you are still thinking in terms of relationships, you are in trouble. </a:t>
            </a:r>
          </a:p>
          <a:p>
            <a:r>
              <a:rPr lang="en-US" dirty="0"/>
              <a:t>In fact, when ADDCOLUMNS is executed, the active relationship is the relationship using Sales[Date] and you would think that the month is the month of that date.</a:t>
            </a:r>
          </a:p>
          <a:p>
            <a:r>
              <a:rPr lang="en-US" b="1" dirty="0"/>
              <a:t>The correct reasoning is as follows: </a:t>
            </a:r>
            <a:r>
              <a:rPr lang="en-US" dirty="0"/>
              <a:t>RELATED accesses the related columns of the expanded version of Sales. </a:t>
            </a:r>
            <a:r>
              <a:rPr lang="en-US" dirty="0" err="1"/>
              <a:t>SalesB</a:t>
            </a:r>
            <a:r>
              <a:rPr lang="en-US" dirty="0"/>
              <a:t> contains the expanded Sales table, and that expansion happened when the active relationship was the relationship with Sales[</a:t>
            </a:r>
            <a:r>
              <a:rPr lang="en-US" dirty="0" err="1"/>
              <a:t>DueDate</a:t>
            </a:r>
            <a:r>
              <a:rPr lang="en-US" dirty="0"/>
              <a:t>]. As a result, Date[Month] contained in </a:t>
            </a:r>
            <a:r>
              <a:rPr lang="en-US" dirty="0" err="1"/>
              <a:t>SalesB</a:t>
            </a:r>
            <a:r>
              <a:rPr lang="en-US" dirty="0"/>
              <a:t> is related to Sales[</a:t>
            </a:r>
            <a:r>
              <a:rPr lang="en-US" dirty="0" err="1"/>
              <a:t>DueDate</a:t>
            </a:r>
            <a:r>
              <a:rPr lang="en-US" dirty="0"/>
              <a:t>], not to Sales[Date]. Obviously, if you iterate over </a:t>
            </a:r>
            <a:r>
              <a:rPr lang="en-US" dirty="0" err="1"/>
              <a:t>SalesA</a:t>
            </a:r>
            <a:r>
              <a:rPr lang="en-US" dirty="0"/>
              <a:t>, the result will be different.</a:t>
            </a:r>
          </a:p>
        </p:txBody>
      </p:sp>
    </p:spTree>
    <p:extLst>
      <p:ext uri="{BB962C8B-B14F-4D97-AF65-F5344CB8AC3E}">
        <p14:creationId xmlns:p14="http://schemas.microsoft.com/office/powerpoint/2010/main" val="2925027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F8BAD9D-3725-41D5-9527-D947BC76F4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0378" y="3429000"/>
            <a:ext cx="6071390" cy="1568685"/>
          </a:xfrm>
          <a:prstGeom prst="rect">
            <a:avLst/>
          </a:prstGeom>
        </p:spPr>
      </p:pic>
      <p:sp>
        <p:nvSpPr>
          <p:cNvPr id="2" name="Title 1">
            <a:extLst>
              <a:ext uri="{FF2B5EF4-FFF2-40B4-BE49-F238E27FC236}">
                <a16:creationId xmlns:a16="http://schemas.microsoft.com/office/drawing/2014/main" id="{482E424E-BAB4-42AC-B55D-52E6CA0A9E3E}"/>
              </a:ext>
            </a:extLst>
          </p:cNvPr>
          <p:cNvSpPr>
            <a:spLocks noGrp="1"/>
          </p:cNvSpPr>
          <p:nvPr>
            <p:ph type="title"/>
          </p:nvPr>
        </p:nvSpPr>
        <p:spPr/>
        <p:txBody>
          <a:bodyPr/>
          <a:lstStyle/>
          <a:p>
            <a:r>
              <a:rPr lang="en-US" dirty="0"/>
              <a:t>RELATED in calculated columns</a:t>
            </a:r>
          </a:p>
        </p:txBody>
      </p:sp>
      <p:sp>
        <p:nvSpPr>
          <p:cNvPr id="3" name="Content Placeholder 2">
            <a:extLst>
              <a:ext uri="{FF2B5EF4-FFF2-40B4-BE49-F238E27FC236}">
                <a16:creationId xmlns:a16="http://schemas.microsoft.com/office/drawing/2014/main" id="{F8A727D4-F2BB-4DC4-9C3C-46049F53656C}"/>
              </a:ext>
            </a:extLst>
          </p:cNvPr>
          <p:cNvSpPr>
            <a:spLocks noGrp="1"/>
          </p:cNvSpPr>
          <p:nvPr>
            <p:ph idx="1"/>
          </p:nvPr>
        </p:nvSpPr>
        <p:spPr>
          <a:xfrm>
            <a:off x="838200" y="1415844"/>
            <a:ext cx="10515600" cy="5279923"/>
          </a:xfrm>
        </p:spPr>
        <p:txBody>
          <a:bodyPr>
            <a:normAutofit fontScale="92500" lnSpcReduction="10000"/>
          </a:bodyPr>
          <a:lstStyle/>
          <a:p>
            <a:r>
              <a:rPr lang="en-US" dirty="0"/>
              <a:t>If the developer needs to obtain a RELATED column using an inactive relationship in a calculated column, they would be in trouble. In fact, as we demonstrated, one could activate an inactive relationship using USERELATIONSHIP. However, this requires using CALCULATE which in turn, destroys the row context. Thus, the following definition of a calculated column would generate an error:</a:t>
            </a:r>
          </a:p>
          <a:p>
            <a:endParaRPr lang="en-US" dirty="0"/>
          </a:p>
          <a:p>
            <a:endParaRPr lang="en-US" dirty="0"/>
          </a:p>
          <a:p>
            <a:endParaRPr lang="en-US" dirty="0"/>
          </a:p>
          <a:p>
            <a:r>
              <a:rPr lang="en-US" dirty="0"/>
              <a:t>The error is introduced by CALCULATE, which inhibits the usage of RELATED. It would be great if specifying USERELATIONSHIP as part of RELATED was an option, but as of today this syntax is unavailable in DAX. RELATED always uses the active relationship and there is no way to specify an alternative relationship as part of its syntax.</a:t>
            </a:r>
          </a:p>
          <a:p>
            <a:endParaRPr lang="en-US" dirty="0"/>
          </a:p>
        </p:txBody>
      </p:sp>
    </p:spTree>
    <p:extLst>
      <p:ext uri="{BB962C8B-B14F-4D97-AF65-F5344CB8AC3E}">
        <p14:creationId xmlns:p14="http://schemas.microsoft.com/office/powerpoint/2010/main" val="118705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95BDA-4302-44DB-BBF7-D92174D77061}"/>
              </a:ext>
            </a:extLst>
          </p:cNvPr>
          <p:cNvSpPr>
            <a:spLocks noGrp="1"/>
          </p:cNvSpPr>
          <p:nvPr>
            <p:ph type="title"/>
          </p:nvPr>
        </p:nvSpPr>
        <p:spPr/>
        <p:txBody>
          <a:bodyPr/>
          <a:lstStyle/>
          <a:p>
            <a:r>
              <a:rPr lang="en-US" dirty="0"/>
              <a:t>RELATED in calculated columns</a:t>
            </a:r>
          </a:p>
        </p:txBody>
      </p:sp>
      <p:sp>
        <p:nvSpPr>
          <p:cNvPr id="3" name="Content Placeholder 2">
            <a:extLst>
              <a:ext uri="{FF2B5EF4-FFF2-40B4-BE49-F238E27FC236}">
                <a16:creationId xmlns:a16="http://schemas.microsoft.com/office/drawing/2014/main" id="{A0D61F54-6A56-4DA7-94CF-FD7254734C4C}"/>
              </a:ext>
            </a:extLst>
          </p:cNvPr>
          <p:cNvSpPr>
            <a:spLocks noGrp="1"/>
          </p:cNvSpPr>
          <p:nvPr>
            <p:ph idx="1"/>
          </p:nvPr>
        </p:nvSpPr>
        <p:spPr/>
        <p:txBody>
          <a:bodyPr>
            <a:normAutofit/>
          </a:bodyPr>
          <a:lstStyle/>
          <a:p>
            <a:r>
              <a:rPr lang="en-US" dirty="0"/>
              <a:t>A possible solution is to introduce a row context after USERELATIONSHIP changes the active relationship – so that table expansion happens with a different set of active relationships. This version of Sales[</a:t>
            </a:r>
            <a:r>
              <a:rPr lang="en-US" dirty="0" err="1"/>
              <a:t>DueMonth</a:t>
            </a:r>
            <a:r>
              <a:rPr lang="en-US" dirty="0"/>
              <a:t>] provides the correct result, although it is not very efficient:</a:t>
            </a:r>
          </a:p>
        </p:txBody>
      </p:sp>
      <p:pic>
        <p:nvPicPr>
          <p:cNvPr id="5" name="Picture 4">
            <a:extLst>
              <a:ext uri="{FF2B5EF4-FFF2-40B4-BE49-F238E27FC236}">
                <a16:creationId xmlns:a16="http://schemas.microsoft.com/office/drawing/2014/main" id="{A9BCD056-E84E-404A-BD92-E205EC42E5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8321" y="4001293"/>
            <a:ext cx="6929266" cy="2123485"/>
          </a:xfrm>
          <a:prstGeom prst="rect">
            <a:avLst/>
          </a:prstGeom>
        </p:spPr>
      </p:pic>
    </p:spTree>
    <p:extLst>
      <p:ext uri="{BB962C8B-B14F-4D97-AF65-F5344CB8AC3E}">
        <p14:creationId xmlns:p14="http://schemas.microsoft.com/office/powerpoint/2010/main" val="4010680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B95E1-94F7-41FC-B294-DA5AA17DFD03}"/>
              </a:ext>
            </a:extLst>
          </p:cNvPr>
          <p:cNvSpPr>
            <a:spLocks noGrp="1"/>
          </p:cNvSpPr>
          <p:nvPr>
            <p:ph type="title"/>
          </p:nvPr>
        </p:nvSpPr>
        <p:spPr/>
        <p:txBody>
          <a:bodyPr/>
          <a:lstStyle/>
          <a:p>
            <a:r>
              <a:rPr lang="en-US" dirty="0"/>
              <a:t>RELATED in calculated columns</a:t>
            </a:r>
          </a:p>
        </p:txBody>
      </p:sp>
      <p:sp>
        <p:nvSpPr>
          <p:cNvPr id="3" name="Content Placeholder 2">
            <a:extLst>
              <a:ext uri="{FF2B5EF4-FFF2-40B4-BE49-F238E27FC236}">
                <a16:creationId xmlns:a16="http://schemas.microsoft.com/office/drawing/2014/main" id="{1709206E-6BE5-4D69-A8CE-BF80581729C9}"/>
              </a:ext>
            </a:extLst>
          </p:cNvPr>
          <p:cNvSpPr>
            <a:spLocks noGrp="1"/>
          </p:cNvSpPr>
          <p:nvPr>
            <p:ph idx="1"/>
          </p:nvPr>
        </p:nvSpPr>
        <p:spPr/>
        <p:txBody>
          <a:bodyPr>
            <a:normAutofit fontScale="92500" lnSpcReduction="20000"/>
          </a:bodyPr>
          <a:lstStyle/>
          <a:p>
            <a:r>
              <a:rPr lang="en-US" dirty="0"/>
              <a:t>This code is very intricate, and we urge motivated readers to follow the details of how it works: CALCULATE activates the new relationship through USERELATIONSHIP; ALL on Date is required in order to get rid of the filter moved to Date by the context transition executed by CALCULATE. </a:t>
            </a:r>
          </a:p>
          <a:p>
            <a:r>
              <a:rPr lang="en-US" dirty="0"/>
              <a:t>In fact, the context transition still operates using the original relationship and its effect needs to be removed. The inner MINX reintroduces a row context, in order to use RELATED to retrieve the date from the Sales expanded table. </a:t>
            </a:r>
          </a:p>
          <a:p>
            <a:r>
              <a:rPr lang="en-US" dirty="0"/>
              <a:t>Obviously, the expansion happened when the active relationship was the one needed. Looks intricate</a:t>
            </a:r>
          </a:p>
          <a:p>
            <a:r>
              <a:rPr lang="en-US" dirty="0"/>
              <a:t>In fact, the suggestion is to never write code like this. It is present in the article for educational purposes but, if one ever needs a piece of code like this,</a:t>
            </a:r>
          </a:p>
        </p:txBody>
      </p:sp>
    </p:spTree>
    <p:extLst>
      <p:ext uri="{BB962C8B-B14F-4D97-AF65-F5344CB8AC3E}">
        <p14:creationId xmlns:p14="http://schemas.microsoft.com/office/powerpoint/2010/main" val="2598298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9476D-8B52-4B8C-88EA-894FADA9CBBC}"/>
              </a:ext>
            </a:extLst>
          </p:cNvPr>
          <p:cNvSpPr>
            <a:spLocks noGrp="1"/>
          </p:cNvSpPr>
          <p:nvPr>
            <p:ph type="title"/>
          </p:nvPr>
        </p:nvSpPr>
        <p:spPr/>
        <p:txBody>
          <a:bodyPr/>
          <a:lstStyle/>
          <a:p>
            <a:r>
              <a:rPr lang="en-US" dirty="0"/>
              <a:t>RELATED in calculated columns</a:t>
            </a:r>
          </a:p>
        </p:txBody>
      </p:sp>
      <p:sp>
        <p:nvSpPr>
          <p:cNvPr id="3" name="Content Placeholder 2">
            <a:extLst>
              <a:ext uri="{FF2B5EF4-FFF2-40B4-BE49-F238E27FC236}">
                <a16:creationId xmlns:a16="http://schemas.microsoft.com/office/drawing/2014/main" id="{1689CCF6-6442-4710-A543-5AEC2361DB53}"/>
              </a:ext>
            </a:extLst>
          </p:cNvPr>
          <p:cNvSpPr>
            <a:spLocks noGrp="1"/>
          </p:cNvSpPr>
          <p:nvPr>
            <p:ph idx="1"/>
          </p:nvPr>
        </p:nvSpPr>
        <p:spPr/>
        <p:txBody>
          <a:bodyPr>
            <a:normAutofit lnSpcReduction="10000"/>
          </a:bodyPr>
          <a:lstStyle/>
          <a:p>
            <a:r>
              <a:rPr lang="en-US" dirty="0"/>
              <a:t>It is much better to rely on a simpler version, which does not use relationships at all:</a:t>
            </a:r>
          </a:p>
          <a:p>
            <a:endParaRPr lang="en-US" dirty="0"/>
          </a:p>
          <a:p>
            <a:endParaRPr lang="en-US" dirty="0"/>
          </a:p>
          <a:p>
            <a:endParaRPr lang="en-US" dirty="0"/>
          </a:p>
          <a:p>
            <a:endParaRPr lang="en-US" dirty="0"/>
          </a:p>
          <a:p>
            <a:endParaRPr lang="en-US" dirty="0"/>
          </a:p>
          <a:p>
            <a:r>
              <a:rPr lang="en-US" dirty="0"/>
              <a:t>This latter version is faster and safer. Yet, if one wants to master relationships, it is important to also understand the previous version. Understand it – but never use it, of course.</a:t>
            </a:r>
          </a:p>
        </p:txBody>
      </p:sp>
      <p:pic>
        <p:nvPicPr>
          <p:cNvPr id="5" name="Picture 4">
            <a:extLst>
              <a:ext uri="{FF2B5EF4-FFF2-40B4-BE49-F238E27FC236}">
                <a16:creationId xmlns:a16="http://schemas.microsoft.com/office/drawing/2014/main" id="{46B5AD9C-16E8-4840-B293-E28B32A65B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9052" y="2441537"/>
            <a:ext cx="3262122" cy="2479213"/>
          </a:xfrm>
          <a:prstGeom prst="rect">
            <a:avLst/>
          </a:prstGeom>
        </p:spPr>
      </p:pic>
    </p:spTree>
    <p:extLst>
      <p:ext uri="{BB962C8B-B14F-4D97-AF65-F5344CB8AC3E}">
        <p14:creationId xmlns:p14="http://schemas.microsoft.com/office/powerpoint/2010/main" val="1152181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BFCB09A-D712-405B-A6DF-4726860BD3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07648" y="2145055"/>
            <a:ext cx="6976704" cy="2011302"/>
          </a:xfrm>
          <a:prstGeom prst="rect">
            <a:avLst/>
          </a:prstGeom>
        </p:spPr>
      </p:pic>
      <p:sp>
        <p:nvSpPr>
          <p:cNvPr id="2" name="Title 1">
            <a:extLst>
              <a:ext uri="{FF2B5EF4-FFF2-40B4-BE49-F238E27FC236}">
                <a16:creationId xmlns:a16="http://schemas.microsoft.com/office/drawing/2014/main" id="{8A29004D-8F04-4B72-962A-053477327BF9}"/>
              </a:ext>
            </a:extLst>
          </p:cNvPr>
          <p:cNvSpPr>
            <a:spLocks noGrp="1"/>
          </p:cNvSpPr>
          <p:nvPr>
            <p:ph type="title"/>
          </p:nvPr>
        </p:nvSpPr>
        <p:spPr/>
        <p:txBody>
          <a:bodyPr/>
          <a:lstStyle/>
          <a:p>
            <a:r>
              <a:rPr lang="en-US" dirty="0"/>
              <a:t>RELATED in calculated columns</a:t>
            </a:r>
          </a:p>
        </p:txBody>
      </p:sp>
      <p:sp>
        <p:nvSpPr>
          <p:cNvPr id="3" name="Content Placeholder 2">
            <a:extLst>
              <a:ext uri="{FF2B5EF4-FFF2-40B4-BE49-F238E27FC236}">
                <a16:creationId xmlns:a16="http://schemas.microsoft.com/office/drawing/2014/main" id="{C6C2BF7D-70BA-4C59-85B0-A27C43225FC6}"/>
              </a:ext>
            </a:extLst>
          </p:cNvPr>
          <p:cNvSpPr>
            <a:spLocks noGrp="1"/>
          </p:cNvSpPr>
          <p:nvPr>
            <p:ph idx="1"/>
          </p:nvPr>
        </p:nvSpPr>
        <p:spPr>
          <a:xfrm>
            <a:off x="838199" y="1297858"/>
            <a:ext cx="10842523" cy="5324168"/>
          </a:xfrm>
        </p:spPr>
        <p:txBody>
          <a:bodyPr>
            <a:normAutofit lnSpcReduction="10000"/>
          </a:bodyPr>
          <a:lstStyle/>
          <a:p>
            <a:r>
              <a:rPr lang="en-US" dirty="0"/>
              <a:t>Before ending, it is worth discussing why this alternative version of the code for the due month does not work:</a:t>
            </a:r>
          </a:p>
          <a:p>
            <a:endParaRPr lang="en-US" dirty="0"/>
          </a:p>
          <a:p>
            <a:endParaRPr lang="en-US" dirty="0"/>
          </a:p>
          <a:p>
            <a:endParaRPr lang="en-US" dirty="0"/>
          </a:p>
          <a:p>
            <a:endParaRPr lang="en-US" dirty="0"/>
          </a:p>
          <a:p>
            <a:r>
              <a:rPr lang="en-US" dirty="0"/>
              <a:t>It looks very similar to the code #6, which works. This time however, it is using VALUES instead of a less elegant MINX. The reason why this code is not working is that USERELATIONSHIP only changes the active relationship in the model, so that the table expansion inside of CALCULATE uses the newly activated relationship instead of the default relationship. USERELATIONSHIP, by itself, does not introduce a filter. It only activates a relationship.</a:t>
            </a:r>
          </a:p>
        </p:txBody>
      </p:sp>
    </p:spTree>
    <p:extLst>
      <p:ext uri="{BB962C8B-B14F-4D97-AF65-F5344CB8AC3E}">
        <p14:creationId xmlns:p14="http://schemas.microsoft.com/office/powerpoint/2010/main" val="252522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6A102-9075-452A-82DF-4850A95A3737}"/>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4F112804-0744-42FA-AD3C-027F605248B6}"/>
              </a:ext>
            </a:extLst>
          </p:cNvPr>
          <p:cNvSpPr>
            <a:spLocks noGrp="1"/>
          </p:cNvSpPr>
          <p:nvPr>
            <p:ph idx="1"/>
          </p:nvPr>
        </p:nvSpPr>
        <p:spPr/>
        <p:txBody>
          <a:bodyPr/>
          <a:lstStyle/>
          <a:p>
            <a:r>
              <a:rPr lang="en-US" dirty="0"/>
              <a:t>Expanded tables are the core of DAX; understanding how they work is of paramount importance. </a:t>
            </a:r>
          </a:p>
          <a:p>
            <a:r>
              <a:rPr lang="en-US" dirty="0"/>
              <a:t>This presentation provides a theoretical foundation of what expanded tables are, along with fundamental concepts useful when reading DAX code</a:t>
            </a:r>
          </a:p>
        </p:txBody>
      </p:sp>
    </p:spTree>
    <p:extLst>
      <p:ext uri="{BB962C8B-B14F-4D97-AF65-F5344CB8AC3E}">
        <p14:creationId xmlns:p14="http://schemas.microsoft.com/office/powerpoint/2010/main" val="3572675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127E2-6F2A-4D3E-9187-63C3D602CF5C}"/>
              </a:ext>
            </a:extLst>
          </p:cNvPr>
          <p:cNvSpPr>
            <a:spLocks noGrp="1"/>
          </p:cNvSpPr>
          <p:nvPr>
            <p:ph type="title"/>
          </p:nvPr>
        </p:nvSpPr>
        <p:spPr/>
        <p:txBody>
          <a:bodyPr/>
          <a:lstStyle/>
          <a:p>
            <a:r>
              <a:rPr lang="en-US" dirty="0"/>
              <a:t>RELATED in calculated columns</a:t>
            </a:r>
          </a:p>
        </p:txBody>
      </p:sp>
      <p:sp>
        <p:nvSpPr>
          <p:cNvPr id="3" name="Content Placeholder 2">
            <a:extLst>
              <a:ext uri="{FF2B5EF4-FFF2-40B4-BE49-F238E27FC236}">
                <a16:creationId xmlns:a16="http://schemas.microsoft.com/office/drawing/2014/main" id="{3F04DA50-EB42-4D73-8056-38D7B414BF76}"/>
              </a:ext>
            </a:extLst>
          </p:cNvPr>
          <p:cNvSpPr>
            <a:spLocks noGrp="1"/>
          </p:cNvSpPr>
          <p:nvPr>
            <p:ph idx="1"/>
          </p:nvPr>
        </p:nvSpPr>
        <p:spPr>
          <a:xfrm>
            <a:off x="838200" y="1401097"/>
            <a:ext cx="10975258" cy="5279922"/>
          </a:xfrm>
        </p:spPr>
        <p:txBody>
          <a:bodyPr>
            <a:normAutofit lnSpcReduction="10000"/>
          </a:bodyPr>
          <a:lstStyle/>
          <a:p>
            <a:r>
              <a:rPr lang="en-US" dirty="0"/>
              <a:t>Thus, context transition happens with the old relationship in place. ALL(‘Date’) removes its effect on the Date table, but USERELATIONSHIP does not transfer the filter to the Date table. As a result, all dates are still visible. For example, if you were to apply a filter manually – by using TREATAS instead of USERELATIONSHIP – then the code would work fine although it would not rely on table expansion:</a:t>
            </a:r>
          </a:p>
          <a:p>
            <a:endParaRPr lang="en-US" dirty="0"/>
          </a:p>
          <a:p>
            <a:endParaRPr lang="en-US" dirty="0"/>
          </a:p>
          <a:p>
            <a:endParaRPr lang="en-US" dirty="0"/>
          </a:p>
          <a:p>
            <a:r>
              <a:rPr lang="en-US" dirty="0"/>
              <a:t>In this case, TREATAS introduces a filter by using the current value of </a:t>
            </a:r>
            <a:r>
              <a:rPr lang="en-US" dirty="0" err="1"/>
              <a:t>DueDate</a:t>
            </a:r>
            <a:r>
              <a:rPr lang="en-US" dirty="0"/>
              <a:t>, and it moves it as a new filter to Date[Date]. Lastly, it is worth to note that – in this case – ALL on the Date table is no longer needed, because the new filter introduced by TREATAS overrides it.</a:t>
            </a:r>
          </a:p>
        </p:txBody>
      </p:sp>
      <p:pic>
        <p:nvPicPr>
          <p:cNvPr id="5" name="Picture 4">
            <a:extLst>
              <a:ext uri="{FF2B5EF4-FFF2-40B4-BE49-F238E27FC236}">
                <a16:creationId xmlns:a16="http://schemas.microsoft.com/office/drawing/2014/main" id="{C610674A-900F-4077-A764-A8A6CCB4A1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1392" y="3512346"/>
            <a:ext cx="5643790" cy="1516854"/>
          </a:xfrm>
          <a:prstGeom prst="rect">
            <a:avLst/>
          </a:prstGeom>
        </p:spPr>
      </p:pic>
    </p:spTree>
    <p:extLst>
      <p:ext uri="{BB962C8B-B14F-4D97-AF65-F5344CB8AC3E}">
        <p14:creationId xmlns:p14="http://schemas.microsoft.com/office/powerpoint/2010/main" val="4168639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91C55-80B8-4E58-AF62-EF67F130ABAA}"/>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C4A557AE-D658-49FC-AA5B-509983A45C65}"/>
              </a:ext>
            </a:extLst>
          </p:cNvPr>
          <p:cNvSpPr>
            <a:spLocks noGrp="1"/>
          </p:cNvSpPr>
          <p:nvPr>
            <p:ph idx="1"/>
          </p:nvPr>
        </p:nvSpPr>
        <p:spPr/>
        <p:txBody>
          <a:bodyPr>
            <a:normAutofit fontScale="92500" lnSpcReduction="10000"/>
          </a:bodyPr>
          <a:lstStyle/>
          <a:p>
            <a:r>
              <a:rPr lang="en-US" dirty="0"/>
              <a:t>Table expansion is a unique concept introduced in DAX, which incorporates the notion of relationships. Though it seems strange in the beginning, it becomes very natural once you get used to it. We have written several articles that reference table expansion as the vital concept required to understand why DAX behaves a certain way. You can look, for example, at Managing all functions in DAX, Filtering tables and Context transition and expanded tables. Still, an article describing what expanded tables are was missing on our website.</a:t>
            </a:r>
          </a:p>
          <a:p>
            <a:r>
              <a:rPr lang="en-US" dirty="0"/>
              <a:t>The purpose of this is to urge DAX user thinking in terms of expanded tables whenever they look at code. DAX offers many advanced features that we will be able to explore further once the concept of expanded tables is well understood.</a:t>
            </a:r>
          </a:p>
        </p:txBody>
      </p:sp>
    </p:spTree>
    <p:extLst>
      <p:ext uri="{BB962C8B-B14F-4D97-AF65-F5344CB8AC3E}">
        <p14:creationId xmlns:p14="http://schemas.microsoft.com/office/powerpoint/2010/main" val="2425814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E50F2-49DD-4D3F-97C7-0F0808690012}"/>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DA921DA5-CF0F-47C1-876A-074B8BF5E77A}"/>
              </a:ext>
            </a:extLst>
          </p:cNvPr>
          <p:cNvSpPr>
            <a:spLocks noGrp="1"/>
          </p:cNvSpPr>
          <p:nvPr>
            <p:ph idx="1"/>
          </p:nvPr>
        </p:nvSpPr>
        <p:spPr>
          <a:xfrm>
            <a:off x="646471" y="1279934"/>
            <a:ext cx="11063748" cy="5578066"/>
          </a:xfrm>
        </p:spPr>
        <p:txBody>
          <a:bodyPr>
            <a:normAutofit/>
          </a:bodyPr>
          <a:lstStyle/>
          <a:p>
            <a:r>
              <a:rPr lang="en-US" dirty="0"/>
              <a:t>An expanded table contains all the columns of the base table and all the columns of the tables that are linked to the base table through one or more cascading many-to-one or one-to-one relationships.</a:t>
            </a:r>
          </a:p>
          <a:p>
            <a:r>
              <a:rPr lang="en-US" b="0" i="0" dirty="0">
                <a:solidFill>
                  <a:srgbClr val="333333"/>
                </a:solidFill>
                <a:effectLst/>
                <a:latin typeface="proxima-nova"/>
              </a:rPr>
              <a:t>Consider the following diagram:</a:t>
            </a:r>
          </a:p>
          <a:p>
            <a:endParaRPr lang="en-US" dirty="0">
              <a:solidFill>
                <a:srgbClr val="333333"/>
              </a:solidFill>
              <a:latin typeface="proxima-nova"/>
            </a:endParaRPr>
          </a:p>
          <a:p>
            <a:endParaRPr lang="en-US" b="0" i="0" dirty="0">
              <a:solidFill>
                <a:srgbClr val="333333"/>
              </a:solidFill>
              <a:effectLst/>
              <a:latin typeface="proxima-nova"/>
            </a:endParaRPr>
          </a:p>
          <a:p>
            <a:endParaRPr lang="en-US" dirty="0">
              <a:solidFill>
                <a:srgbClr val="333333"/>
              </a:solidFill>
              <a:latin typeface="proxima-nova"/>
            </a:endParaRPr>
          </a:p>
          <a:p>
            <a:endParaRPr lang="en-US" b="0" i="0" dirty="0">
              <a:solidFill>
                <a:srgbClr val="333333"/>
              </a:solidFill>
              <a:effectLst/>
              <a:latin typeface="proxima-nova"/>
            </a:endParaRPr>
          </a:p>
          <a:p>
            <a:pPr lvl="1"/>
            <a:r>
              <a:rPr lang="en-US" b="0" i="0" dirty="0">
                <a:solidFill>
                  <a:srgbClr val="333333"/>
                </a:solidFill>
                <a:effectLst/>
                <a:latin typeface="proxima-nova"/>
              </a:rPr>
              <a:t>Expanded ( Product ) contains Product[Product] and </a:t>
            </a:r>
            <a:r>
              <a:rPr lang="en-US" b="0" i="0" dirty="0" err="1">
                <a:solidFill>
                  <a:srgbClr val="333333"/>
                </a:solidFill>
                <a:effectLst/>
                <a:latin typeface="proxima-nova"/>
              </a:rPr>
              <a:t>TopSellerProduct</a:t>
            </a:r>
            <a:r>
              <a:rPr lang="en-US" b="0" i="0" dirty="0">
                <a:solidFill>
                  <a:srgbClr val="333333"/>
                </a:solidFill>
                <a:effectLst/>
                <a:latin typeface="proxima-nova"/>
              </a:rPr>
              <a:t>[Product]</a:t>
            </a:r>
          </a:p>
          <a:p>
            <a:pPr lvl="1"/>
            <a:r>
              <a:rPr lang="en-US" b="0" i="0" dirty="0">
                <a:solidFill>
                  <a:srgbClr val="333333"/>
                </a:solidFill>
                <a:effectLst/>
                <a:latin typeface="proxima-nova"/>
              </a:rPr>
              <a:t>Expanded ( </a:t>
            </a:r>
            <a:r>
              <a:rPr lang="en-US" b="0" i="0" dirty="0" err="1">
                <a:solidFill>
                  <a:srgbClr val="333333"/>
                </a:solidFill>
                <a:effectLst/>
                <a:latin typeface="proxima-nova"/>
              </a:rPr>
              <a:t>TopSellerProduct</a:t>
            </a:r>
            <a:r>
              <a:rPr lang="en-US" b="0" i="0" dirty="0">
                <a:solidFill>
                  <a:srgbClr val="333333"/>
                </a:solidFill>
                <a:effectLst/>
                <a:latin typeface="proxima-nova"/>
              </a:rPr>
              <a:t> ) contains Product[Product] and </a:t>
            </a:r>
            <a:r>
              <a:rPr lang="en-US" b="0" i="0" dirty="0" err="1">
                <a:solidFill>
                  <a:srgbClr val="333333"/>
                </a:solidFill>
                <a:effectLst/>
                <a:latin typeface="proxima-nova"/>
              </a:rPr>
              <a:t>TopSellerProduct</a:t>
            </a:r>
            <a:r>
              <a:rPr lang="en-US" b="0" i="0" dirty="0">
                <a:solidFill>
                  <a:srgbClr val="333333"/>
                </a:solidFill>
                <a:effectLst/>
                <a:latin typeface="proxima-nova"/>
              </a:rPr>
              <a:t>[Product]</a:t>
            </a:r>
          </a:p>
          <a:p>
            <a:pPr lvl="1"/>
            <a:r>
              <a:rPr lang="en-US" b="0" i="0" dirty="0">
                <a:solidFill>
                  <a:srgbClr val="333333"/>
                </a:solidFill>
                <a:effectLst/>
                <a:latin typeface="proxima-nova"/>
              </a:rPr>
              <a:t>Expanded ( Sales ) contains all the columns of the three tables</a:t>
            </a:r>
          </a:p>
          <a:p>
            <a:endParaRPr lang="en-US" b="0" i="0" dirty="0">
              <a:solidFill>
                <a:srgbClr val="333333"/>
              </a:solidFill>
              <a:effectLst/>
              <a:latin typeface="proxima-nova"/>
            </a:endParaRPr>
          </a:p>
          <a:p>
            <a:pPr marL="0" indent="0">
              <a:buNone/>
            </a:pPr>
            <a:endParaRPr lang="en-US" dirty="0"/>
          </a:p>
        </p:txBody>
      </p:sp>
      <p:pic>
        <p:nvPicPr>
          <p:cNvPr id="1026" name="Picture 2">
            <a:extLst>
              <a:ext uri="{FF2B5EF4-FFF2-40B4-BE49-F238E27FC236}">
                <a16:creationId xmlns:a16="http://schemas.microsoft.com/office/drawing/2014/main" id="{80F5E08E-E005-4F93-A8AE-4381D85244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064617"/>
            <a:ext cx="10427323" cy="2008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5317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17386-D195-4377-B2EB-52C1AA2C0D17}"/>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A8594799-ED78-449C-BF92-4F19B8C7A213}"/>
              </a:ext>
            </a:extLst>
          </p:cNvPr>
          <p:cNvSpPr>
            <a:spLocks noGrp="1"/>
          </p:cNvSpPr>
          <p:nvPr>
            <p:ph idx="1"/>
          </p:nvPr>
        </p:nvSpPr>
        <p:spPr>
          <a:xfrm>
            <a:off x="838200" y="1533832"/>
            <a:ext cx="10515600" cy="4643131"/>
          </a:xfrm>
        </p:spPr>
        <p:txBody>
          <a:bodyPr/>
          <a:lstStyle/>
          <a:p>
            <a:r>
              <a:rPr lang="en-US" b="0" i="0" dirty="0">
                <a:solidFill>
                  <a:srgbClr val="333333"/>
                </a:solidFill>
                <a:effectLst/>
                <a:latin typeface="proxima-nova"/>
              </a:rPr>
              <a:t>There are three tables. Each one has its expanded version:</a:t>
            </a:r>
            <a:endParaRPr lang="en-US" dirty="0"/>
          </a:p>
        </p:txBody>
      </p:sp>
      <p:pic>
        <p:nvPicPr>
          <p:cNvPr id="5" name="Picture 4">
            <a:extLst>
              <a:ext uri="{FF2B5EF4-FFF2-40B4-BE49-F238E27FC236}">
                <a16:creationId xmlns:a16="http://schemas.microsoft.com/office/drawing/2014/main" id="{D6E6A754-859A-4459-B902-5E477FD261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79063" y="1181532"/>
            <a:ext cx="2195731" cy="704600"/>
          </a:xfrm>
          <a:prstGeom prst="rect">
            <a:avLst/>
          </a:prstGeom>
        </p:spPr>
      </p:pic>
      <p:pic>
        <p:nvPicPr>
          <p:cNvPr id="7" name="Picture 6">
            <a:extLst>
              <a:ext uri="{FF2B5EF4-FFF2-40B4-BE49-F238E27FC236}">
                <a16:creationId xmlns:a16="http://schemas.microsoft.com/office/drawing/2014/main" id="{4BEB59C4-8811-490E-BB70-49F7B39DE2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619" y="2430635"/>
            <a:ext cx="2855507" cy="1433442"/>
          </a:xfrm>
          <a:prstGeom prst="rect">
            <a:avLst/>
          </a:prstGeom>
        </p:spPr>
      </p:pic>
      <p:pic>
        <p:nvPicPr>
          <p:cNvPr id="9" name="Picture 8">
            <a:extLst>
              <a:ext uri="{FF2B5EF4-FFF2-40B4-BE49-F238E27FC236}">
                <a16:creationId xmlns:a16="http://schemas.microsoft.com/office/drawing/2014/main" id="{129B61F0-54B4-42C1-ADBA-20983A1C10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1619" y="4728772"/>
            <a:ext cx="2873212" cy="1448191"/>
          </a:xfrm>
          <a:prstGeom prst="rect">
            <a:avLst/>
          </a:prstGeom>
        </p:spPr>
      </p:pic>
      <p:pic>
        <p:nvPicPr>
          <p:cNvPr id="11" name="Picture 10">
            <a:extLst>
              <a:ext uri="{FF2B5EF4-FFF2-40B4-BE49-F238E27FC236}">
                <a16:creationId xmlns:a16="http://schemas.microsoft.com/office/drawing/2014/main" id="{C7274AD4-26FF-4EF0-8FA7-4BACBDAFFC3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16231" y="2959805"/>
            <a:ext cx="7252267" cy="2461058"/>
          </a:xfrm>
          <a:prstGeom prst="rect">
            <a:avLst/>
          </a:prstGeom>
        </p:spPr>
      </p:pic>
    </p:spTree>
    <p:extLst>
      <p:ext uri="{BB962C8B-B14F-4D97-AF65-F5344CB8AC3E}">
        <p14:creationId xmlns:p14="http://schemas.microsoft.com/office/powerpoint/2010/main" val="1267475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7D366-0D1E-4EEB-841F-8CEF078A6961}"/>
              </a:ext>
            </a:extLst>
          </p:cNvPr>
          <p:cNvSpPr>
            <a:spLocks noGrp="1"/>
          </p:cNvSpPr>
          <p:nvPr>
            <p:ph type="title"/>
          </p:nvPr>
        </p:nvSpPr>
        <p:spPr/>
        <p:txBody>
          <a:bodyPr/>
          <a:lstStyle/>
          <a:p>
            <a:r>
              <a:rPr lang="en-US" dirty="0"/>
              <a:t>Meaning</a:t>
            </a:r>
          </a:p>
        </p:txBody>
      </p:sp>
      <p:sp>
        <p:nvSpPr>
          <p:cNvPr id="3" name="Content Placeholder 2">
            <a:extLst>
              <a:ext uri="{FF2B5EF4-FFF2-40B4-BE49-F238E27FC236}">
                <a16:creationId xmlns:a16="http://schemas.microsoft.com/office/drawing/2014/main" id="{52CDE11F-4CFB-4497-9B95-4D4FC732754C}"/>
              </a:ext>
            </a:extLst>
          </p:cNvPr>
          <p:cNvSpPr>
            <a:spLocks noGrp="1"/>
          </p:cNvSpPr>
          <p:nvPr>
            <p:ph idx="1"/>
          </p:nvPr>
        </p:nvSpPr>
        <p:spPr>
          <a:xfrm>
            <a:off x="838200" y="1825625"/>
            <a:ext cx="10960510" cy="4667250"/>
          </a:xfrm>
        </p:spPr>
        <p:txBody>
          <a:bodyPr>
            <a:normAutofit/>
          </a:bodyPr>
          <a:lstStyle/>
          <a:p>
            <a:r>
              <a:rPr lang="en-US" dirty="0"/>
              <a:t>The expanded version of both Product and </a:t>
            </a:r>
            <a:r>
              <a:rPr lang="en-US" dirty="0" err="1"/>
              <a:t>TopSellerProduct</a:t>
            </a:r>
            <a:r>
              <a:rPr lang="en-US" dirty="0"/>
              <a:t> is the same. </a:t>
            </a:r>
          </a:p>
          <a:p>
            <a:r>
              <a:rPr lang="en-US" dirty="0"/>
              <a:t>In fact, a one-to-one relationship is known as an identity. For all intents and purposes you can consider the two expanded tables as being the same. </a:t>
            </a:r>
          </a:p>
          <a:p>
            <a:r>
              <a:rPr lang="en-US" dirty="0"/>
              <a:t>An expanded table is created by joining the columns of two tables into a larger table using a </a:t>
            </a:r>
            <a:r>
              <a:rPr lang="en-US" b="1" dirty="0"/>
              <a:t>FULL OUTER JOIN</a:t>
            </a:r>
            <a:r>
              <a:rPr lang="en-US" dirty="0"/>
              <a:t>. </a:t>
            </a:r>
          </a:p>
          <a:p>
            <a:r>
              <a:rPr lang="en-US" dirty="0"/>
              <a:t>However, regular many-to-one relationships use the usual </a:t>
            </a:r>
            <a:r>
              <a:rPr lang="en-US" b="1" dirty="0"/>
              <a:t>LEFT OUTER JOIN</a:t>
            </a:r>
            <a:r>
              <a:rPr lang="en-US" dirty="0"/>
              <a:t>.</a:t>
            </a:r>
          </a:p>
          <a:p>
            <a:r>
              <a:rPr lang="en-US" b="0" i="0" dirty="0">
                <a:solidFill>
                  <a:srgbClr val="333333"/>
                </a:solidFill>
                <a:effectLst/>
                <a:latin typeface="proxima-nova"/>
              </a:rPr>
              <a:t>Table expansion has nothing to do with bidirectional filtering. </a:t>
            </a:r>
            <a:endParaRPr lang="en-US" dirty="0"/>
          </a:p>
        </p:txBody>
      </p:sp>
    </p:spTree>
    <p:extLst>
      <p:ext uri="{BB962C8B-B14F-4D97-AF65-F5344CB8AC3E}">
        <p14:creationId xmlns:p14="http://schemas.microsoft.com/office/powerpoint/2010/main" val="542683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A0432-B319-4DAD-BC19-493F883C2A7C}"/>
              </a:ext>
            </a:extLst>
          </p:cNvPr>
          <p:cNvSpPr>
            <a:spLocks noGrp="1"/>
          </p:cNvSpPr>
          <p:nvPr>
            <p:ph type="title"/>
          </p:nvPr>
        </p:nvSpPr>
        <p:spPr/>
        <p:txBody>
          <a:bodyPr/>
          <a:lstStyle/>
          <a:p>
            <a:r>
              <a:rPr lang="en-US" dirty="0"/>
              <a:t>Meaning</a:t>
            </a:r>
          </a:p>
        </p:txBody>
      </p:sp>
      <p:sp>
        <p:nvSpPr>
          <p:cNvPr id="3" name="Content Placeholder 2">
            <a:extLst>
              <a:ext uri="{FF2B5EF4-FFF2-40B4-BE49-F238E27FC236}">
                <a16:creationId xmlns:a16="http://schemas.microsoft.com/office/drawing/2014/main" id="{EE0D2EF6-94FD-46F3-B991-7A1AD635499D}"/>
              </a:ext>
            </a:extLst>
          </p:cNvPr>
          <p:cNvSpPr>
            <a:spLocks noGrp="1"/>
          </p:cNvSpPr>
          <p:nvPr>
            <p:ph idx="1"/>
          </p:nvPr>
        </p:nvSpPr>
        <p:spPr>
          <a:xfrm>
            <a:off x="838200" y="1460090"/>
            <a:ext cx="10515600" cy="5176683"/>
          </a:xfrm>
        </p:spPr>
        <p:txBody>
          <a:bodyPr>
            <a:normAutofit fontScale="92500" lnSpcReduction="10000"/>
          </a:bodyPr>
          <a:lstStyle/>
          <a:p>
            <a:r>
              <a:rPr lang="en-US" dirty="0"/>
              <a:t>Expansion always happens to the 1-side of a relationship. If you activate the bidirectional cross-filter on a relationship, you are not relying on table expansion. Instead, the engine pushes certain filtering conditions in the code in order to apply the filters on both sides. </a:t>
            </a:r>
          </a:p>
          <a:p>
            <a:r>
              <a:rPr lang="en-US" dirty="0"/>
              <a:t>Thus, in the previous model, if you enable bidirectional cross-filter on the relationship between Sales and Product, this will not add the columns of the Sales table to the expanded Product table.</a:t>
            </a:r>
          </a:p>
          <a:p>
            <a:r>
              <a:rPr lang="en-US" dirty="0"/>
              <a:t>Each expanded table contains both native and related columns. Native columns are the ones originally present in the table. Related columns are all the columns of related tables, added to the original table through table expansion.</a:t>
            </a:r>
          </a:p>
          <a:p>
            <a:r>
              <a:rPr lang="en-US" b="0" i="0" dirty="0">
                <a:solidFill>
                  <a:srgbClr val="333333"/>
                </a:solidFill>
                <a:effectLst/>
                <a:latin typeface="proxima-nova"/>
              </a:rPr>
              <a:t>Table expansion does not happen physically. The </a:t>
            </a:r>
            <a:r>
              <a:rPr lang="en-US" b="0" i="0" dirty="0" err="1">
                <a:solidFill>
                  <a:srgbClr val="333333"/>
                </a:solidFill>
                <a:effectLst/>
                <a:latin typeface="proxima-nova"/>
              </a:rPr>
              <a:t>VertiPaq</a:t>
            </a:r>
            <a:r>
              <a:rPr lang="en-US" b="0" i="0" dirty="0">
                <a:solidFill>
                  <a:srgbClr val="333333"/>
                </a:solidFill>
                <a:effectLst/>
                <a:latin typeface="proxima-nova"/>
              </a:rPr>
              <a:t> engine only stores native tables. Nevertheless, the whole DAX semantic is based on the theoretical concept of expanded tables.</a:t>
            </a:r>
            <a:endParaRPr lang="en-US" dirty="0"/>
          </a:p>
        </p:txBody>
      </p:sp>
    </p:spTree>
    <p:extLst>
      <p:ext uri="{BB962C8B-B14F-4D97-AF65-F5344CB8AC3E}">
        <p14:creationId xmlns:p14="http://schemas.microsoft.com/office/powerpoint/2010/main" val="2025217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9CDF7-508E-48F0-8DC4-BAA11855A7C2}"/>
              </a:ext>
            </a:extLst>
          </p:cNvPr>
          <p:cNvSpPr>
            <a:spLocks noGrp="1"/>
          </p:cNvSpPr>
          <p:nvPr>
            <p:ph type="title"/>
          </p:nvPr>
        </p:nvSpPr>
        <p:spPr/>
        <p:txBody>
          <a:bodyPr/>
          <a:lstStyle/>
          <a:p>
            <a:r>
              <a:rPr lang="en-US" dirty="0"/>
              <a:t>Filter propagation</a:t>
            </a:r>
          </a:p>
        </p:txBody>
      </p:sp>
      <p:sp>
        <p:nvSpPr>
          <p:cNvPr id="3" name="Content Placeholder 2">
            <a:extLst>
              <a:ext uri="{FF2B5EF4-FFF2-40B4-BE49-F238E27FC236}">
                <a16:creationId xmlns:a16="http://schemas.microsoft.com/office/drawing/2014/main" id="{46340BD4-AEBE-4CE9-B822-BD0446460268}"/>
              </a:ext>
            </a:extLst>
          </p:cNvPr>
          <p:cNvSpPr>
            <a:spLocks noGrp="1"/>
          </p:cNvSpPr>
          <p:nvPr>
            <p:ph idx="1"/>
          </p:nvPr>
        </p:nvSpPr>
        <p:spPr>
          <a:xfrm>
            <a:off x="838200" y="1401096"/>
            <a:ext cx="10515600" cy="5235677"/>
          </a:xfrm>
        </p:spPr>
        <p:txBody>
          <a:bodyPr>
            <a:normAutofit fontScale="92500" lnSpcReduction="20000"/>
          </a:bodyPr>
          <a:lstStyle/>
          <a:p>
            <a:r>
              <a:rPr lang="en-US" dirty="0"/>
              <a:t>When you learn the CALCULATE function, you learn that applying a filter on the one-side of a relationship affects the many-side. In fact, if you write this measure:</a:t>
            </a:r>
          </a:p>
          <a:p>
            <a:endParaRPr lang="en-US" dirty="0"/>
          </a:p>
          <a:p>
            <a:endParaRPr lang="en-US" dirty="0"/>
          </a:p>
          <a:p>
            <a:endParaRPr lang="en-US" dirty="0"/>
          </a:p>
          <a:p>
            <a:endParaRPr lang="en-US" dirty="0"/>
          </a:p>
          <a:p>
            <a:endParaRPr lang="en-US" dirty="0"/>
          </a:p>
          <a:p>
            <a:r>
              <a:rPr lang="en-US" dirty="0"/>
              <a:t>The filter applied on Product[Product] follows the relationship between Product and Sales, thus filtering the Sales table too. A better description of that same filter propagation uses the concept of expanded tables. When you filter Product[Product], all the tables that contain that column – either native or related – are filtered.</a:t>
            </a:r>
          </a:p>
          <a:p>
            <a:r>
              <a:rPr lang="en-US" dirty="0"/>
              <a:t>Thus, Sales is filtered by Product[Product] because the expanded version of Sales contains Product[Product].</a:t>
            </a:r>
          </a:p>
        </p:txBody>
      </p:sp>
      <p:pic>
        <p:nvPicPr>
          <p:cNvPr id="6" name="Picture 5">
            <a:extLst>
              <a:ext uri="{FF2B5EF4-FFF2-40B4-BE49-F238E27FC236}">
                <a16:creationId xmlns:a16="http://schemas.microsoft.com/office/drawing/2014/main" id="{42AF501E-6305-478C-9D34-B166FF7031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8169" y="2369553"/>
            <a:ext cx="3977012" cy="164938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30842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D7533-2D5F-43D9-B546-6B9BD4AD2845}"/>
              </a:ext>
            </a:extLst>
          </p:cNvPr>
          <p:cNvSpPr>
            <a:spLocks noGrp="1"/>
          </p:cNvSpPr>
          <p:nvPr>
            <p:ph type="title"/>
          </p:nvPr>
        </p:nvSpPr>
        <p:spPr/>
        <p:txBody>
          <a:bodyPr/>
          <a:lstStyle/>
          <a:p>
            <a:r>
              <a:rPr lang="en-US" dirty="0"/>
              <a:t>RELATED, RELATEDTABLE and table expansion</a:t>
            </a:r>
          </a:p>
        </p:txBody>
      </p:sp>
      <p:sp>
        <p:nvSpPr>
          <p:cNvPr id="3" name="Content Placeholder 2">
            <a:extLst>
              <a:ext uri="{FF2B5EF4-FFF2-40B4-BE49-F238E27FC236}">
                <a16:creationId xmlns:a16="http://schemas.microsoft.com/office/drawing/2014/main" id="{E7EEC728-0A21-4888-B025-6148903701C9}"/>
              </a:ext>
            </a:extLst>
          </p:cNvPr>
          <p:cNvSpPr>
            <a:spLocks noGrp="1"/>
          </p:cNvSpPr>
          <p:nvPr>
            <p:ph idx="1"/>
          </p:nvPr>
        </p:nvSpPr>
        <p:spPr/>
        <p:txBody>
          <a:bodyPr/>
          <a:lstStyle/>
          <a:p>
            <a:r>
              <a:rPr lang="en-US" dirty="0"/>
              <a:t>Table expansion includes the concept of relationship. In fact, a relationship is used when the table is expanded and, once you start thinking in terms of expanded tables, you no longer need to think about relationships.</a:t>
            </a:r>
          </a:p>
          <a:p>
            <a:endParaRPr lang="en-US" dirty="0"/>
          </a:p>
          <a:p>
            <a:r>
              <a:rPr lang="en-US" dirty="0"/>
              <a:t>Consider the RELATED function. When beginning to learn DAX, one typically thinks that RELATED lets you access columns in related tables. A more accurate way of looking at this is that RELATED lets you access the related columns of an expanded table.</a:t>
            </a:r>
          </a:p>
        </p:txBody>
      </p:sp>
    </p:spTree>
    <p:extLst>
      <p:ext uri="{BB962C8B-B14F-4D97-AF65-F5344CB8AC3E}">
        <p14:creationId xmlns:p14="http://schemas.microsoft.com/office/powerpoint/2010/main" val="2049279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D7533-2D5F-43D9-B546-6B9BD4AD2845}"/>
              </a:ext>
            </a:extLst>
          </p:cNvPr>
          <p:cNvSpPr>
            <a:spLocks noGrp="1"/>
          </p:cNvSpPr>
          <p:nvPr>
            <p:ph type="title"/>
          </p:nvPr>
        </p:nvSpPr>
        <p:spPr/>
        <p:txBody>
          <a:bodyPr/>
          <a:lstStyle/>
          <a:p>
            <a:r>
              <a:rPr lang="en-US" dirty="0"/>
              <a:t>RELATED, RELATEDTABLE and table expansion</a:t>
            </a:r>
          </a:p>
        </p:txBody>
      </p:sp>
      <p:sp>
        <p:nvSpPr>
          <p:cNvPr id="3" name="Content Placeholder 2">
            <a:extLst>
              <a:ext uri="{FF2B5EF4-FFF2-40B4-BE49-F238E27FC236}">
                <a16:creationId xmlns:a16="http://schemas.microsoft.com/office/drawing/2014/main" id="{E7EEC728-0A21-4888-B025-6148903701C9}"/>
              </a:ext>
            </a:extLst>
          </p:cNvPr>
          <p:cNvSpPr>
            <a:spLocks noGrp="1"/>
          </p:cNvSpPr>
          <p:nvPr>
            <p:ph idx="1"/>
          </p:nvPr>
        </p:nvSpPr>
        <p:spPr>
          <a:xfrm>
            <a:off x="838200" y="1460090"/>
            <a:ext cx="10515600" cy="4716873"/>
          </a:xfrm>
        </p:spPr>
        <p:txBody>
          <a:bodyPr/>
          <a:lstStyle/>
          <a:p>
            <a:r>
              <a:rPr lang="en-US" dirty="0"/>
              <a:t>Example:</a:t>
            </a:r>
          </a:p>
        </p:txBody>
      </p:sp>
      <p:pic>
        <p:nvPicPr>
          <p:cNvPr id="3074" name="Picture 2">
            <a:extLst>
              <a:ext uri="{FF2B5EF4-FFF2-40B4-BE49-F238E27FC236}">
                <a16:creationId xmlns:a16="http://schemas.microsoft.com/office/drawing/2014/main" id="{A565DAC7-010C-42EE-988D-9EBC74E429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50" y="2185988"/>
            <a:ext cx="11468100" cy="3990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924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1877</Words>
  <Application>Microsoft Office PowerPoint</Application>
  <PresentationFormat>Widescreen</PresentationFormat>
  <Paragraphs>102</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proxima-nova</vt:lpstr>
      <vt:lpstr>Arial</vt:lpstr>
      <vt:lpstr>Calibri</vt:lpstr>
      <vt:lpstr>Calibri Light</vt:lpstr>
      <vt:lpstr>Office Theme</vt:lpstr>
      <vt:lpstr>Expended Table</vt:lpstr>
      <vt:lpstr>Introduction</vt:lpstr>
      <vt:lpstr>Definition</vt:lpstr>
      <vt:lpstr>Definition</vt:lpstr>
      <vt:lpstr>Meaning</vt:lpstr>
      <vt:lpstr>Meaning</vt:lpstr>
      <vt:lpstr>Filter propagation</vt:lpstr>
      <vt:lpstr>RELATED, RELATEDTABLE and table expansion</vt:lpstr>
      <vt:lpstr>RELATED, RELATEDTABLE and table expansion</vt:lpstr>
      <vt:lpstr>RELATED, RELATEDTABLE and table expansion</vt:lpstr>
      <vt:lpstr>RELATED, RELATEDTABLE and table expansion</vt:lpstr>
      <vt:lpstr>RELATED, RELATEDTABLE and table expansion</vt:lpstr>
      <vt:lpstr>Table expansion and variables</vt:lpstr>
      <vt:lpstr>Table expansion and variables</vt:lpstr>
      <vt:lpstr>RELATED in calculated columns</vt:lpstr>
      <vt:lpstr>RELATED in calculated columns</vt:lpstr>
      <vt:lpstr>RELATED in calculated columns</vt:lpstr>
      <vt:lpstr>RELATED in calculated columns</vt:lpstr>
      <vt:lpstr>RELATED in calculated columns</vt:lpstr>
      <vt:lpstr>RELATED in calculated columns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Expended Table</dc:title>
  <dc:creator>FNU LNU</dc:creator>
  <cp:lastModifiedBy>FNU LNU</cp:lastModifiedBy>
  <cp:revision>11</cp:revision>
  <dcterms:created xsi:type="dcterms:W3CDTF">2021-10-12T22:07:51Z</dcterms:created>
  <dcterms:modified xsi:type="dcterms:W3CDTF">2021-10-12T22:37:23Z</dcterms:modified>
</cp:coreProperties>
</file>